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6858000" cx="12188825"/>
  <p:notesSz cx="6858000" cy="9144000"/>
  <p:embeddedFontLst>
    <p:embeddedFont>
      <p:font typeface="Roboto"/>
      <p:regular r:id="rId48"/>
      <p:bold r:id="rId49"/>
      <p:italic r:id="rId50"/>
      <p:boldItalic r:id="rId51"/>
    </p:embeddedFont>
    <p:embeddedFont>
      <p:font typeface="Old Standard TT"/>
      <p:regular r:id="rId52"/>
      <p:bold r:id="rId53"/>
      <p: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39">
          <p15:clr>
            <a:srgbClr val="A4A3A4"/>
          </p15:clr>
        </p15:guide>
      </p15:sldGuideLst>
    </p:ext>
    <p:ext uri="http://customooxmlschemas.google.com/">
      <go:slidesCustomData xmlns:go="http://customooxmlschemas.google.com/" r:id="rId55" roundtripDataSignature="AMtx7mhZYAMPizySNaOka/gj2RDYI24w6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4D40AC8-28A7-4A7B-AF10-FACFA4FEFB21}">
  <a:tblStyle styleId="{F4D40AC8-28A7-4A7B-AF10-FACFA4FEFB2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3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slide" Target="slides/slide41.xml"/><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OldStandardTT-bold.fntdata"/><Relationship Id="rId52" Type="http://schemas.openxmlformats.org/officeDocument/2006/relationships/font" Target="fonts/OldStandardTT-regular.fntdata"/><Relationship Id="rId11" Type="http://schemas.openxmlformats.org/officeDocument/2006/relationships/slide" Target="slides/slide5.xml"/><Relationship Id="rId55" Type="http://customschemas.google.com/relationships/presentationmetadata" Target="metadata"/><Relationship Id="rId10" Type="http://schemas.openxmlformats.org/officeDocument/2006/relationships/slide" Target="slides/slide4.xml"/><Relationship Id="rId54" Type="http://schemas.openxmlformats.org/officeDocument/2006/relationships/font" Target="fonts/OldStandardTT-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0: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1: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efb018780_0_1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1efb01878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f0b7a2659_1_9:notes"/>
          <p:cNvSpPr/>
          <p:nvPr>
            <p:ph idx="2" type="sldImg"/>
          </p:nvPr>
        </p:nvSpPr>
        <p:spPr>
          <a:xfrm>
            <a:off x="382588"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11f0b7a2659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2: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3: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4: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5: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1f0b7a2659_1_0:notes"/>
          <p:cNvSpPr/>
          <p:nvPr>
            <p:ph idx="2" type="sldImg"/>
          </p:nvPr>
        </p:nvSpPr>
        <p:spPr>
          <a:xfrm>
            <a:off x="382588"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11f0b7a2659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6: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7: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8: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9: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0: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1: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2: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3: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4: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5: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6: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3: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7: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9: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0: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1: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2: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3: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4: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1efb018780_0_0:notes"/>
          <p:cNvSpPr/>
          <p:nvPr>
            <p:ph idx="2" type="sldImg"/>
          </p:nvPr>
        </p:nvSpPr>
        <p:spPr>
          <a:xfrm>
            <a:off x="382588"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11efb01878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6: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7: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4: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8: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1f1904b38a_0_11:notes"/>
          <p:cNvSpPr/>
          <p:nvPr>
            <p:ph idx="2" type="sldImg"/>
          </p:nvPr>
        </p:nvSpPr>
        <p:spPr>
          <a:xfrm>
            <a:off x="382588"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11f1904b38a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9: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40"/>
          <p:cNvSpPr txBox="1"/>
          <p:nvPr>
            <p:ph type="title"/>
          </p:nvPr>
        </p:nvSpPr>
        <p:spPr>
          <a:xfrm>
            <a:off x="415496" y="593367"/>
            <a:ext cx="11358000" cy="763500"/>
          </a:xfrm>
          <a:prstGeom prst="rect">
            <a:avLst/>
          </a:prstGeom>
          <a:noFill/>
          <a:ln>
            <a:noFill/>
          </a:ln>
        </p:spPr>
        <p:txBody>
          <a:bodyPr anchorCtr="0" anchor="t" bIns="121875" lIns="121875" spcFirstLastPara="1" rIns="121875" wrap="square" tIns="121875">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1" name="Google Shape;11;p40"/>
          <p:cNvSpPr txBox="1"/>
          <p:nvPr>
            <p:ph idx="1" type="body"/>
          </p:nvPr>
        </p:nvSpPr>
        <p:spPr>
          <a:xfrm>
            <a:off x="415496" y="1536633"/>
            <a:ext cx="11358000" cy="4555200"/>
          </a:xfrm>
          <a:prstGeom prst="rect">
            <a:avLst/>
          </a:prstGeom>
          <a:noFill/>
          <a:ln>
            <a:noFill/>
          </a:ln>
        </p:spPr>
        <p:txBody>
          <a:bodyPr anchorCtr="0" anchor="t" bIns="121875" lIns="121875" spcFirstLastPara="1" rIns="121875" wrap="square" tIns="121875">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12" name="Google Shape;12;p40"/>
          <p:cNvSpPr txBox="1"/>
          <p:nvPr>
            <p:ph idx="12" type="sldNum"/>
          </p:nvPr>
        </p:nvSpPr>
        <p:spPr>
          <a:xfrm>
            <a:off x="11293784"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40"/>
          <p:cNvSpPr/>
          <p:nvPr/>
        </p:nvSpPr>
        <p:spPr>
          <a:xfrm>
            <a:off x="0" y="6527175"/>
            <a:ext cx="12189000" cy="3309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IC4ME2                                                                             Detection and Prevention of Cyberbullying</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49"/>
          <p:cNvSpPr txBox="1"/>
          <p:nvPr>
            <p:ph hasCustomPrompt="1" type="title"/>
          </p:nvPr>
        </p:nvSpPr>
        <p:spPr>
          <a:xfrm>
            <a:off x="415496" y="1474833"/>
            <a:ext cx="11358000" cy="2618100"/>
          </a:xfrm>
          <a:prstGeom prst="rect">
            <a:avLst/>
          </a:prstGeom>
          <a:noFill/>
          <a:ln>
            <a:noFill/>
          </a:ln>
        </p:spPr>
        <p:txBody>
          <a:bodyPr anchorCtr="0" anchor="b" bIns="121875" lIns="121875" spcFirstLastPara="1" rIns="121875" wrap="square" tIns="121875">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47" name="Google Shape;47;p49"/>
          <p:cNvSpPr txBox="1"/>
          <p:nvPr>
            <p:ph idx="1" type="body"/>
          </p:nvPr>
        </p:nvSpPr>
        <p:spPr>
          <a:xfrm>
            <a:off x="415496" y="4202967"/>
            <a:ext cx="11358000" cy="1734300"/>
          </a:xfrm>
          <a:prstGeom prst="rect">
            <a:avLst/>
          </a:prstGeom>
          <a:noFill/>
          <a:ln>
            <a:noFill/>
          </a:ln>
        </p:spPr>
        <p:txBody>
          <a:bodyPr anchorCtr="0" anchor="t" bIns="121875" lIns="121875" spcFirstLastPara="1" rIns="121875" wrap="square" tIns="121875">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48" name="Google Shape;48;p49"/>
          <p:cNvSpPr txBox="1"/>
          <p:nvPr>
            <p:ph idx="12" type="sldNum"/>
          </p:nvPr>
        </p:nvSpPr>
        <p:spPr>
          <a:xfrm>
            <a:off x="11293784"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50"/>
          <p:cNvSpPr txBox="1"/>
          <p:nvPr>
            <p:ph idx="12" type="sldNum"/>
          </p:nvPr>
        </p:nvSpPr>
        <p:spPr>
          <a:xfrm>
            <a:off x="11293784"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41"/>
          <p:cNvSpPr txBox="1"/>
          <p:nvPr>
            <p:ph type="ctrTitle"/>
          </p:nvPr>
        </p:nvSpPr>
        <p:spPr>
          <a:xfrm>
            <a:off x="415507" y="992767"/>
            <a:ext cx="11358000" cy="2736900"/>
          </a:xfrm>
          <a:prstGeom prst="rect">
            <a:avLst/>
          </a:prstGeom>
          <a:noFill/>
          <a:ln>
            <a:noFill/>
          </a:ln>
        </p:spPr>
        <p:txBody>
          <a:bodyPr anchorCtr="0" anchor="b" bIns="121875" lIns="121875" spcFirstLastPara="1" rIns="121875" wrap="square" tIns="121875">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6" name="Google Shape;16;p41"/>
          <p:cNvSpPr txBox="1"/>
          <p:nvPr>
            <p:ph idx="1" type="subTitle"/>
          </p:nvPr>
        </p:nvSpPr>
        <p:spPr>
          <a:xfrm>
            <a:off x="415496" y="3778833"/>
            <a:ext cx="11358000" cy="1056900"/>
          </a:xfrm>
          <a:prstGeom prst="rect">
            <a:avLst/>
          </a:prstGeom>
          <a:noFill/>
          <a:ln>
            <a:noFill/>
          </a:ln>
        </p:spPr>
        <p:txBody>
          <a:bodyPr anchorCtr="0" anchor="t" bIns="121875" lIns="121875" spcFirstLastPara="1" rIns="121875" wrap="square" tIns="121875">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7" name="Google Shape;17;p41"/>
          <p:cNvSpPr txBox="1"/>
          <p:nvPr>
            <p:ph idx="12" type="sldNum"/>
          </p:nvPr>
        </p:nvSpPr>
        <p:spPr>
          <a:xfrm>
            <a:off x="11293784"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42"/>
          <p:cNvSpPr txBox="1"/>
          <p:nvPr>
            <p:ph type="title"/>
          </p:nvPr>
        </p:nvSpPr>
        <p:spPr>
          <a:xfrm>
            <a:off x="415496" y="2867800"/>
            <a:ext cx="11358000" cy="1122300"/>
          </a:xfrm>
          <a:prstGeom prst="rect">
            <a:avLst/>
          </a:prstGeom>
          <a:noFill/>
          <a:ln>
            <a:noFill/>
          </a:ln>
        </p:spPr>
        <p:txBody>
          <a:bodyPr anchorCtr="0" anchor="ctr" bIns="121875" lIns="121875" spcFirstLastPara="1" rIns="121875" wrap="square" tIns="12187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0" name="Google Shape;20;p42"/>
          <p:cNvSpPr txBox="1"/>
          <p:nvPr>
            <p:ph idx="12" type="sldNum"/>
          </p:nvPr>
        </p:nvSpPr>
        <p:spPr>
          <a:xfrm>
            <a:off x="11293784"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43"/>
          <p:cNvSpPr txBox="1"/>
          <p:nvPr>
            <p:ph type="title"/>
          </p:nvPr>
        </p:nvSpPr>
        <p:spPr>
          <a:xfrm>
            <a:off x="415496" y="593367"/>
            <a:ext cx="11358000" cy="763500"/>
          </a:xfrm>
          <a:prstGeom prst="rect">
            <a:avLst/>
          </a:prstGeom>
          <a:noFill/>
          <a:ln>
            <a:noFill/>
          </a:ln>
        </p:spPr>
        <p:txBody>
          <a:bodyPr anchorCtr="0" anchor="t" bIns="121875" lIns="121875" spcFirstLastPara="1" rIns="121875" wrap="square" tIns="121875">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3" name="Google Shape;23;p43"/>
          <p:cNvSpPr txBox="1"/>
          <p:nvPr>
            <p:ph idx="1" type="body"/>
          </p:nvPr>
        </p:nvSpPr>
        <p:spPr>
          <a:xfrm>
            <a:off x="415496" y="1536633"/>
            <a:ext cx="5331900" cy="4555200"/>
          </a:xfrm>
          <a:prstGeom prst="rect">
            <a:avLst/>
          </a:prstGeom>
          <a:noFill/>
          <a:ln>
            <a:noFill/>
          </a:ln>
        </p:spPr>
        <p:txBody>
          <a:bodyPr anchorCtr="0" anchor="t" bIns="121875" lIns="121875" spcFirstLastPara="1" rIns="121875" wrap="square" tIns="121875">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24" name="Google Shape;24;p43"/>
          <p:cNvSpPr txBox="1"/>
          <p:nvPr>
            <p:ph idx="2" type="body"/>
          </p:nvPr>
        </p:nvSpPr>
        <p:spPr>
          <a:xfrm>
            <a:off x="6441588" y="1536633"/>
            <a:ext cx="5331900" cy="4555200"/>
          </a:xfrm>
          <a:prstGeom prst="rect">
            <a:avLst/>
          </a:prstGeom>
          <a:noFill/>
          <a:ln>
            <a:noFill/>
          </a:ln>
        </p:spPr>
        <p:txBody>
          <a:bodyPr anchorCtr="0" anchor="t" bIns="121875" lIns="121875" spcFirstLastPara="1" rIns="121875" wrap="square" tIns="121875">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25" name="Google Shape;25;p43"/>
          <p:cNvSpPr txBox="1"/>
          <p:nvPr>
            <p:ph idx="12" type="sldNum"/>
          </p:nvPr>
        </p:nvSpPr>
        <p:spPr>
          <a:xfrm>
            <a:off x="11293784"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44"/>
          <p:cNvSpPr txBox="1"/>
          <p:nvPr>
            <p:ph type="title"/>
          </p:nvPr>
        </p:nvSpPr>
        <p:spPr>
          <a:xfrm>
            <a:off x="415496" y="593367"/>
            <a:ext cx="11358000" cy="763500"/>
          </a:xfrm>
          <a:prstGeom prst="rect">
            <a:avLst/>
          </a:prstGeom>
          <a:noFill/>
          <a:ln>
            <a:noFill/>
          </a:ln>
        </p:spPr>
        <p:txBody>
          <a:bodyPr anchorCtr="0" anchor="t" bIns="121875" lIns="121875" spcFirstLastPara="1" rIns="121875" wrap="square" tIns="121875">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8" name="Google Shape;28;p44"/>
          <p:cNvSpPr txBox="1"/>
          <p:nvPr>
            <p:ph idx="12" type="sldNum"/>
          </p:nvPr>
        </p:nvSpPr>
        <p:spPr>
          <a:xfrm>
            <a:off x="11293784"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45"/>
          <p:cNvSpPr txBox="1"/>
          <p:nvPr>
            <p:ph type="title"/>
          </p:nvPr>
        </p:nvSpPr>
        <p:spPr>
          <a:xfrm>
            <a:off x="415496" y="740800"/>
            <a:ext cx="3743100" cy="1007700"/>
          </a:xfrm>
          <a:prstGeom prst="rect">
            <a:avLst/>
          </a:prstGeom>
          <a:noFill/>
          <a:ln>
            <a:noFill/>
          </a:ln>
        </p:spPr>
        <p:txBody>
          <a:bodyPr anchorCtr="0" anchor="b" bIns="121875" lIns="121875" spcFirstLastPara="1" rIns="121875" wrap="square" tIns="121875">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1" name="Google Shape;31;p45"/>
          <p:cNvSpPr txBox="1"/>
          <p:nvPr>
            <p:ph idx="1" type="body"/>
          </p:nvPr>
        </p:nvSpPr>
        <p:spPr>
          <a:xfrm>
            <a:off x="415496" y="1852800"/>
            <a:ext cx="3743100" cy="4239300"/>
          </a:xfrm>
          <a:prstGeom prst="rect">
            <a:avLst/>
          </a:prstGeom>
          <a:noFill/>
          <a:ln>
            <a:noFill/>
          </a:ln>
        </p:spPr>
        <p:txBody>
          <a:bodyPr anchorCtr="0" anchor="t" bIns="121875" lIns="121875" spcFirstLastPara="1" rIns="121875" wrap="square" tIns="121875">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p45"/>
          <p:cNvSpPr txBox="1"/>
          <p:nvPr>
            <p:ph idx="12" type="sldNum"/>
          </p:nvPr>
        </p:nvSpPr>
        <p:spPr>
          <a:xfrm>
            <a:off x="11293784"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46"/>
          <p:cNvSpPr txBox="1"/>
          <p:nvPr>
            <p:ph type="title"/>
          </p:nvPr>
        </p:nvSpPr>
        <p:spPr>
          <a:xfrm>
            <a:off x="653503" y="600200"/>
            <a:ext cx="8488200" cy="5454300"/>
          </a:xfrm>
          <a:prstGeom prst="rect">
            <a:avLst/>
          </a:prstGeom>
          <a:noFill/>
          <a:ln>
            <a:noFill/>
          </a:ln>
        </p:spPr>
        <p:txBody>
          <a:bodyPr anchorCtr="0" anchor="ctr" bIns="121875" lIns="121875" spcFirstLastPara="1" rIns="121875" wrap="square" tIns="121875">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35" name="Google Shape;35;p46"/>
          <p:cNvSpPr txBox="1"/>
          <p:nvPr>
            <p:ph idx="12" type="sldNum"/>
          </p:nvPr>
        </p:nvSpPr>
        <p:spPr>
          <a:xfrm>
            <a:off x="11293784"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47"/>
          <p:cNvSpPr/>
          <p:nvPr/>
        </p:nvSpPr>
        <p:spPr>
          <a:xfrm>
            <a:off x="6094475" y="-167"/>
            <a:ext cx="6094500" cy="68580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7"/>
          <p:cNvSpPr txBox="1"/>
          <p:nvPr>
            <p:ph type="title"/>
          </p:nvPr>
        </p:nvSpPr>
        <p:spPr>
          <a:xfrm>
            <a:off x="353911" y="1644233"/>
            <a:ext cx="5392200" cy="1976400"/>
          </a:xfrm>
          <a:prstGeom prst="rect">
            <a:avLst/>
          </a:prstGeom>
          <a:noFill/>
          <a:ln>
            <a:noFill/>
          </a:ln>
        </p:spPr>
        <p:txBody>
          <a:bodyPr anchorCtr="0" anchor="b" bIns="121875" lIns="121875" spcFirstLastPara="1" rIns="121875" wrap="square" tIns="121875">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39" name="Google Shape;39;p47"/>
          <p:cNvSpPr txBox="1"/>
          <p:nvPr>
            <p:ph idx="1" type="subTitle"/>
          </p:nvPr>
        </p:nvSpPr>
        <p:spPr>
          <a:xfrm>
            <a:off x="353911" y="3737433"/>
            <a:ext cx="5392200" cy="1646700"/>
          </a:xfrm>
          <a:prstGeom prst="rect">
            <a:avLst/>
          </a:prstGeom>
          <a:noFill/>
          <a:ln>
            <a:noFill/>
          </a:ln>
        </p:spPr>
        <p:txBody>
          <a:bodyPr anchorCtr="0" anchor="t" bIns="121875" lIns="121875" spcFirstLastPara="1" rIns="121875" wrap="square" tIns="12187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0" name="Google Shape;40;p47"/>
          <p:cNvSpPr txBox="1"/>
          <p:nvPr>
            <p:ph idx="2" type="body"/>
          </p:nvPr>
        </p:nvSpPr>
        <p:spPr>
          <a:xfrm>
            <a:off x="6584352" y="965433"/>
            <a:ext cx="5114700" cy="4926900"/>
          </a:xfrm>
          <a:prstGeom prst="rect">
            <a:avLst/>
          </a:prstGeom>
          <a:noFill/>
          <a:ln>
            <a:noFill/>
          </a:ln>
        </p:spPr>
        <p:txBody>
          <a:bodyPr anchorCtr="0" anchor="ctr" bIns="121875" lIns="121875" spcFirstLastPara="1" rIns="121875" wrap="square" tIns="121875">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1" name="Google Shape;41;p47"/>
          <p:cNvSpPr txBox="1"/>
          <p:nvPr>
            <p:ph idx="12" type="sldNum"/>
          </p:nvPr>
        </p:nvSpPr>
        <p:spPr>
          <a:xfrm>
            <a:off x="11293784"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48"/>
          <p:cNvSpPr txBox="1"/>
          <p:nvPr>
            <p:ph idx="1" type="body"/>
          </p:nvPr>
        </p:nvSpPr>
        <p:spPr>
          <a:xfrm>
            <a:off x="415496" y="5640767"/>
            <a:ext cx="7996500" cy="806700"/>
          </a:xfrm>
          <a:prstGeom prst="rect">
            <a:avLst/>
          </a:prstGeom>
          <a:noFill/>
          <a:ln>
            <a:noFill/>
          </a:ln>
        </p:spPr>
        <p:txBody>
          <a:bodyPr anchorCtr="0" anchor="ctr" bIns="121875" lIns="121875" spcFirstLastPara="1" rIns="121875" wrap="square" tIns="121875">
            <a:normAutofit/>
          </a:bodyPr>
          <a:lstStyle>
            <a:lvl1pPr indent="-228600" lvl="0" marL="457200" algn="l">
              <a:lnSpc>
                <a:spcPct val="100000"/>
              </a:lnSpc>
              <a:spcBef>
                <a:spcPts val="0"/>
              </a:spcBef>
              <a:spcAft>
                <a:spcPts val="0"/>
              </a:spcAft>
              <a:buSzPts val="2400"/>
              <a:buNone/>
              <a:defRPr/>
            </a:lvl1pPr>
          </a:lstStyle>
          <a:p/>
        </p:txBody>
      </p:sp>
      <p:sp>
        <p:nvSpPr>
          <p:cNvPr id="44" name="Google Shape;44;p48"/>
          <p:cNvSpPr txBox="1"/>
          <p:nvPr>
            <p:ph idx="12" type="sldNum"/>
          </p:nvPr>
        </p:nvSpPr>
        <p:spPr>
          <a:xfrm>
            <a:off x="11293784"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5FCED"/>
        </a:solidFill>
      </p:bgPr>
    </p:bg>
    <p:spTree>
      <p:nvGrpSpPr>
        <p:cNvPr id="5" name="Shape 5"/>
        <p:cNvGrpSpPr/>
        <p:nvPr/>
      </p:nvGrpSpPr>
      <p:grpSpPr>
        <a:xfrm>
          <a:off x="0" y="0"/>
          <a:ext cx="0" cy="0"/>
          <a:chOff x="0" y="0"/>
          <a:chExt cx="0" cy="0"/>
        </a:xfrm>
      </p:grpSpPr>
      <p:sp>
        <p:nvSpPr>
          <p:cNvPr id="6" name="Google Shape;6;p39"/>
          <p:cNvSpPr txBox="1"/>
          <p:nvPr>
            <p:ph type="title"/>
          </p:nvPr>
        </p:nvSpPr>
        <p:spPr>
          <a:xfrm>
            <a:off x="415496" y="593367"/>
            <a:ext cx="11358000" cy="763500"/>
          </a:xfrm>
          <a:prstGeom prst="rect">
            <a:avLst/>
          </a:prstGeom>
          <a:noFill/>
          <a:ln>
            <a:noFill/>
          </a:ln>
        </p:spPr>
        <p:txBody>
          <a:bodyPr anchorCtr="0" anchor="t" bIns="121875" lIns="121875" spcFirstLastPara="1" rIns="121875" wrap="square" tIns="121875">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7" name="Google Shape;7;p39"/>
          <p:cNvSpPr txBox="1"/>
          <p:nvPr>
            <p:ph idx="1" type="body"/>
          </p:nvPr>
        </p:nvSpPr>
        <p:spPr>
          <a:xfrm>
            <a:off x="415496" y="1536633"/>
            <a:ext cx="11358000" cy="4555200"/>
          </a:xfrm>
          <a:prstGeom prst="rect">
            <a:avLst/>
          </a:prstGeom>
          <a:noFill/>
          <a:ln>
            <a:noFill/>
          </a:ln>
        </p:spPr>
        <p:txBody>
          <a:bodyPr anchorCtr="0" anchor="t" bIns="121875" lIns="121875" spcFirstLastPara="1" rIns="121875" wrap="square" tIns="121875">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8" name="Google Shape;8;p39"/>
          <p:cNvSpPr txBox="1"/>
          <p:nvPr>
            <p:ph idx="12" type="sldNum"/>
          </p:nvPr>
        </p:nvSpPr>
        <p:spPr>
          <a:xfrm>
            <a:off x="11293784"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3.jpg"/><Relationship Id="rId4" Type="http://schemas.openxmlformats.org/officeDocument/2006/relationships/image" Target="../media/image2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9.png"/><Relationship Id="rId6"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s://colab.research.google.com/drive/16rc96sVW5yi5egObj2LDxq3uLK2BiCtj?usp=sharing" TargetMode="External"/><Relationship Id="rId4" Type="http://schemas.openxmlformats.org/officeDocument/2006/relationships/hyperlink" Target="https://colab.research.google.com/drive/17428R3MkNLd7m3ys9afn3PseJIN2ycd7?usp=sharing" TargetMode="External"/><Relationship Id="rId5" Type="http://schemas.openxmlformats.org/officeDocument/2006/relationships/hyperlink" Target="https://drive.google.com/drive/folders/1Au92HBOQSgwcQuu3I3WFGwwdwtoJF2Ge?usp=shar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56" name="Google Shape;56;p1"/>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3657600" marR="0" rtl="0" algn="l">
              <a:lnSpc>
                <a:spcPct val="100000"/>
              </a:lnSpc>
              <a:spcBef>
                <a:spcPts val="0"/>
              </a:spcBef>
              <a:spcAft>
                <a:spcPts val="0"/>
              </a:spcAft>
              <a:buClr>
                <a:srgbClr val="000000"/>
              </a:buClr>
              <a:buSzPts val="1400"/>
              <a:buFont typeface="Arial"/>
              <a:buNone/>
            </a:pPr>
            <a:r>
              <a:rPr lang="en">
                <a:solidFill>
                  <a:schemeClr val="lt1"/>
                </a:solidFill>
              </a:rPr>
              <a:t>   </a:t>
            </a:r>
            <a:r>
              <a:rPr b="0" i="0" lang="en" sz="1400" u="none" cap="none" strike="noStrike">
                <a:solidFill>
                  <a:schemeClr val="lt1"/>
                </a:solidFill>
                <a:latin typeface="Arial"/>
                <a:ea typeface="Arial"/>
                <a:cs typeface="Arial"/>
                <a:sym typeface="Arial"/>
              </a:rPr>
              <a:t>Detection and Prevention of Cyberbullying</a:t>
            </a:r>
            <a:endParaRPr b="0" i="0" sz="1400" u="none" cap="none" strike="noStrike">
              <a:solidFill>
                <a:schemeClr val="lt1"/>
              </a:solidFill>
              <a:latin typeface="Arial"/>
              <a:ea typeface="Arial"/>
              <a:cs typeface="Arial"/>
              <a:sym typeface="Arial"/>
            </a:endParaRPr>
          </a:p>
        </p:txBody>
      </p:sp>
      <p:sp>
        <p:nvSpPr>
          <p:cNvPr id="57" name="Google Shape;57;p1"/>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 name="Google Shape;58;p1"/>
          <p:cNvSpPr txBox="1"/>
          <p:nvPr/>
        </p:nvSpPr>
        <p:spPr>
          <a:xfrm>
            <a:off x="2591962" y="553593"/>
            <a:ext cx="7047000" cy="1647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 sz="2900" u="none" cap="none" strike="noStrike">
                <a:solidFill>
                  <a:srgbClr val="000000"/>
                </a:solidFill>
                <a:latin typeface="Times New Roman"/>
                <a:ea typeface="Times New Roman"/>
                <a:cs typeface="Times New Roman"/>
                <a:sym typeface="Times New Roman"/>
              </a:rPr>
              <a:t>Detection and Prevention of Cyberbullying from Social Media by Exploring Machine Learning Algorithms</a:t>
            </a:r>
            <a:endParaRPr b="0" i="0" sz="29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4000"/>
              <a:buFont typeface="Arial"/>
              <a:buNone/>
            </a:pPr>
            <a:r>
              <a:t/>
            </a:r>
            <a:endParaRPr b="0" i="0" sz="1400" u="none" cap="none" strike="noStrike">
              <a:solidFill>
                <a:srgbClr val="000000"/>
              </a:solidFill>
              <a:latin typeface="Roboto"/>
              <a:ea typeface="Roboto"/>
              <a:cs typeface="Roboto"/>
              <a:sym typeface="Roboto"/>
            </a:endParaRPr>
          </a:p>
        </p:txBody>
      </p:sp>
      <p:sp>
        <p:nvSpPr>
          <p:cNvPr id="59" name="Google Shape;59;p1"/>
          <p:cNvSpPr/>
          <p:nvPr/>
        </p:nvSpPr>
        <p:spPr>
          <a:xfrm>
            <a:off x="5267491" y="2204862"/>
            <a:ext cx="1695900" cy="515400"/>
          </a:xfrm>
          <a:prstGeom prst="rect">
            <a:avLst/>
          </a:prstGeom>
          <a:solidFill>
            <a:srgbClr val="E5FCED"/>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Times New Roman"/>
                <a:ea typeface="Times New Roman"/>
                <a:cs typeface="Times New Roman"/>
                <a:sym typeface="Times New Roman"/>
              </a:rPr>
              <a:t>Group – A16</a:t>
            </a:r>
            <a:endParaRPr b="1" i="0" sz="2000" u="none" cap="none" strike="noStrike">
              <a:solidFill>
                <a:srgbClr val="000000"/>
              </a:solidFill>
              <a:latin typeface="Times New Roman"/>
              <a:ea typeface="Times New Roman"/>
              <a:cs typeface="Times New Roman"/>
              <a:sym typeface="Times New Roman"/>
            </a:endParaRPr>
          </a:p>
        </p:txBody>
      </p:sp>
      <p:cxnSp>
        <p:nvCxnSpPr>
          <p:cNvPr id="60" name="Google Shape;60;p1"/>
          <p:cNvCxnSpPr/>
          <p:nvPr/>
        </p:nvCxnSpPr>
        <p:spPr>
          <a:xfrm>
            <a:off x="6115440" y="3654303"/>
            <a:ext cx="0" cy="2171100"/>
          </a:xfrm>
          <a:prstGeom prst="straightConnector1">
            <a:avLst/>
          </a:prstGeom>
          <a:noFill/>
          <a:ln cap="flat" cmpd="sng" w="25400">
            <a:solidFill>
              <a:srgbClr val="595959"/>
            </a:solidFill>
            <a:prstDash val="solid"/>
            <a:round/>
            <a:headEnd len="sm" w="sm" type="none"/>
            <a:tailEnd len="sm" w="sm" type="none"/>
          </a:ln>
          <a:effectLst>
            <a:outerShdw blurRad="40000" rotWithShape="0" dir="5400000" dist="20000">
              <a:srgbClr val="000000">
                <a:alpha val="36078"/>
              </a:srgbClr>
            </a:outerShdw>
          </a:effectLst>
        </p:spPr>
      </p:cxnSp>
      <p:sp>
        <p:nvSpPr>
          <p:cNvPr id="61" name="Google Shape;61;p1"/>
          <p:cNvSpPr txBox="1"/>
          <p:nvPr/>
        </p:nvSpPr>
        <p:spPr>
          <a:xfrm>
            <a:off x="616951" y="2877963"/>
            <a:ext cx="5347200" cy="335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Times New Roman"/>
                <a:ea typeface="Times New Roman"/>
                <a:cs typeface="Times New Roman"/>
                <a:sym typeface="Times New Roman"/>
              </a:rPr>
              <a:t>Supervisor:</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800"/>
              <a:buFont typeface="Arial"/>
              <a:buNone/>
            </a:pPr>
            <a:r>
              <a:t/>
            </a:r>
            <a:endParaRPr b="1" i="0" sz="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Times New Roman"/>
                <a:ea typeface="Times New Roman"/>
                <a:cs typeface="Times New Roman"/>
                <a:sym typeface="Times New Roman"/>
              </a:rPr>
              <a:t>Col Mohammad Shajahan Majib, psc</a:t>
            </a:r>
            <a:endParaRPr b="1" i="0" sz="1800" u="none" cap="none" strike="noStrike">
              <a:solidFill>
                <a:srgbClr val="000000"/>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rPr i="1" lang="en" sz="1600">
                <a:solidFill>
                  <a:schemeClr val="dk1"/>
                </a:solidFill>
                <a:latin typeface="Times New Roman"/>
                <a:ea typeface="Times New Roman"/>
                <a:cs typeface="Times New Roman"/>
                <a:sym typeface="Times New Roman"/>
              </a:rPr>
              <a:t>Senior Instructor</a:t>
            </a:r>
            <a:endParaRPr b="1" sz="16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1" lang="en" sz="1600" u="none" cap="none" strike="noStrike">
                <a:solidFill>
                  <a:srgbClr val="000000"/>
                </a:solidFill>
                <a:latin typeface="Times New Roman"/>
                <a:ea typeface="Times New Roman"/>
                <a:cs typeface="Times New Roman"/>
                <a:sym typeface="Times New Roman"/>
              </a:rPr>
              <a:t>Department of Computer Science and Engineering </a:t>
            </a:r>
            <a:endParaRPr b="0" i="1"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1" lang="en" sz="1600" u="none" cap="none" strike="noStrike">
                <a:solidFill>
                  <a:srgbClr val="000000"/>
                </a:solidFill>
                <a:latin typeface="Times New Roman"/>
                <a:ea typeface="Times New Roman"/>
                <a:cs typeface="Times New Roman"/>
                <a:sym typeface="Times New Roman"/>
              </a:rPr>
              <a:t>Military Institute of Science and Technology (</a:t>
            </a:r>
            <a:r>
              <a:rPr i="1" lang="en" sz="1600">
                <a:latin typeface="Times New Roman"/>
                <a:ea typeface="Times New Roman"/>
                <a:cs typeface="Times New Roman"/>
                <a:sym typeface="Times New Roman"/>
              </a:rPr>
              <a:t>MIST</a:t>
            </a:r>
            <a:r>
              <a:rPr b="0" i="1" lang="en" sz="1600" u="none" cap="none" strike="noStrike">
                <a:solidFill>
                  <a:srgbClr val="000000"/>
                </a:solidFill>
                <a:latin typeface="Times New Roman"/>
                <a:ea typeface="Times New Roman"/>
                <a:cs typeface="Times New Roman"/>
                <a:sym typeface="Times New Roman"/>
              </a:rPr>
              <a:t>) </a:t>
            </a:r>
            <a:endParaRPr b="0" i="1"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1" lang="en" sz="1600" u="none" cap="none" strike="noStrike">
                <a:solidFill>
                  <a:srgbClr val="000000"/>
                </a:solidFill>
                <a:latin typeface="Times New Roman"/>
                <a:ea typeface="Times New Roman"/>
                <a:cs typeface="Times New Roman"/>
                <a:sym typeface="Times New Roman"/>
              </a:rPr>
              <a:t>Mirpur Cantonment, Dhaka-1205</a:t>
            </a:r>
            <a:endParaRPr b="0" i="1"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i="1" sz="600">
              <a:latin typeface="Times New Roman"/>
              <a:ea typeface="Times New Roman"/>
              <a:cs typeface="Times New Roman"/>
              <a:sym typeface="Times New Roman"/>
            </a:endParaRPr>
          </a:p>
          <a:p>
            <a:pPr indent="0" lvl="0" marL="0" rtl="0" algn="l">
              <a:spcBef>
                <a:spcPts val="0"/>
              </a:spcBef>
              <a:spcAft>
                <a:spcPts val="0"/>
              </a:spcAft>
              <a:buClr>
                <a:schemeClr val="dk1"/>
              </a:buClr>
              <a:buSzPts val="2000"/>
              <a:buFont typeface="Arial"/>
              <a:buNone/>
            </a:pPr>
            <a:r>
              <a:rPr b="1" lang="en" sz="2000">
                <a:solidFill>
                  <a:schemeClr val="dk1"/>
                </a:solidFill>
                <a:latin typeface="Times New Roman"/>
                <a:ea typeface="Times New Roman"/>
                <a:cs typeface="Times New Roman"/>
                <a:sym typeface="Times New Roman"/>
              </a:rPr>
              <a:t>Co-s</a:t>
            </a:r>
            <a:r>
              <a:rPr b="1" lang="en" sz="2000">
                <a:solidFill>
                  <a:schemeClr val="dk1"/>
                </a:solidFill>
                <a:latin typeface="Times New Roman"/>
                <a:ea typeface="Times New Roman"/>
                <a:cs typeface="Times New Roman"/>
                <a:sym typeface="Times New Roman"/>
              </a:rPr>
              <a:t>upervisor:</a:t>
            </a:r>
            <a:endParaRPr b="1" sz="18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1" lang="en" sz="1800">
                <a:latin typeface="Times New Roman"/>
                <a:ea typeface="Times New Roman"/>
                <a:cs typeface="Times New Roman"/>
                <a:sym typeface="Times New Roman"/>
              </a:rPr>
              <a:t>N</a:t>
            </a:r>
            <a:r>
              <a:rPr b="1" lang="en" sz="1800">
                <a:latin typeface="Times New Roman"/>
                <a:ea typeface="Times New Roman"/>
                <a:cs typeface="Times New Roman"/>
                <a:sym typeface="Times New Roman"/>
              </a:rPr>
              <a:t>afiz Imtiaz Khan</a:t>
            </a:r>
            <a:endParaRPr b="1" sz="1800">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rPr i="1" lang="en" sz="1600">
                <a:solidFill>
                  <a:schemeClr val="dk1"/>
                </a:solidFill>
                <a:latin typeface="Times New Roman"/>
                <a:ea typeface="Times New Roman"/>
                <a:cs typeface="Times New Roman"/>
                <a:sym typeface="Times New Roman"/>
              </a:rPr>
              <a:t>Lecturer</a:t>
            </a:r>
            <a:endParaRPr b="1" sz="1600">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rPr i="1" lang="en" sz="1600">
                <a:solidFill>
                  <a:schemeClr val="dk1"/>
                </a:solidFill>
                <a:latin typeface="Times New Roman"/>
                <a:ea typeface="Times New Roman"/>
                <a:cs typeface="Times New Roman"/>
                <a:sym typeface="Times New Roman"/>
              </a:rPr>
              <a:t>Department of Computer Science and Engineering </a:t>
            </a:r>
            <a:endParaRPr i="1"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rPr i="1" lang="en" sz="1600">
                <a:solidFill>
                  <a:schemeClr val="dk1"/>
                </a:solidFill>
                <a:latin typeface="Times New Roman"/>
                <a:ea typeface="Times New Roman"/>
                <a:cs typeface="Times New Roman"/>
                <a:sym typeface="Times New Roman"/>
              </a:rPr>
              <a:t>Military Institute of Science and Technology (MIST) </a:t>
            </a:r>
            <a:endParaRPr i="1"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rPr i="1" lang="en" sz="1600">
                <a:solidFill>
                  <a:schemeClr val="dk1"/>
                </a:solidFill>
                <a:latin typeface="Times New Roman"/>
                <a:ea typeface="Times New Roman"/>
                <a:cs typeface="Times New Roman"/>
                <a:sym typeface="Times New Roman"/>
              </a:rPr>
              <a:t>Mirpur Cantonment, Dhaka-1205</a:t>
            </a:r>
            <a:endParaRPr i="1" sz="1600">
              <a:latin typeface="Times New Roman"/>
              <a:ea typeface="Times New Roman"/>
              <a:cs typeface="Times New Roman"/>
              <a:sym typeface="Times New Roman"/>
            </a:endParaRPr>
          </a:p>
        </p:txBody>
      </p:sp>
      <p:sp>
        <p:nvSpPr>
          <p:cNvPr id="62" name="Google Shape;62;p1"/>
          <p:cNvSpPr txBox="1"/>
          <p:nvPr/>
        </p:nvSpPr>
        <p:spPr>
          <a:xfrm>
            <a:off x="6539625" y="3654297"/>
            <a:ext cx="4125000" cy="1354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Times New Roman"/>
                <a:ea typeface="Times New Roman"/>
                <a:cs typeface="Times New Roman"/>
                <a:sym typeface="Times New Roman"/>
              </a:rPr>
              <a:t>Group Members:</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Times New Roman"/>
                <a:ea typeface="Times New Roman"/>
                <a:cs typeface="Times New Roman"/>
                <a:sym typeface="Times New Roman"/>
              </a:rPr>
              <a:t>Tasfia Tasnim			201814029</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Times New Roman"/>
                <a:ea typeface="Times New Roman"/>
                <a:cs typeface="Times New Roman"/>
                <a:sym typeface="Times New Roman"/>
              </a:rPr>
              <a:t>Shutonu Mitra			201814033</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Times New Roman"/>
                <a:ea typeface="Times New Roman"/>
                <a:cs typeface="Times New Roman"/>
                <a:sym typeface="Times New Roman"/>
              </a:rPr>
              <a:t>Md Arr Rafi Islam		201814050</a:t>
            </a:r>
            <a:endParaRPr b="0" i="0" sz="1800" u="none" cap="none" strike="noStrike">
              <a:solidFill>
                <a:srgbClr val="000000"/>
              </a:solidFill>
              <a:latin typeface="Times New Roman"/>
              <a:ea typeface="Times New Roman"/>
              <a:cs typeface="Times New Roman"/>
              <a:sym typeface="Times New Roman"/>
            </a:endParaRPr>
          </a:p>
        </p:txBody>
      </p:sp>
      <p:pic>
        <p:nvPicPr>
          <p:cNvPr id="63" name="Google Shape;63;p1"/>
          <p:cNvPicPr preferRelativeResize="0"/>
          <p:nvPr/>
        </p:nvPicPr>
        <p:blipFill rotWithShape="1">
          <a:blip r:embed="rId3">
            <a:alphaModFix/>
          </a:blip>
          <a:srcRect b="0" l="0" r="0" t="0"/>
          <a:stretch/>
        </p:blipFill>
        <p:spPr>
          <a:xfrm>
            <a:off x="11202501" y="1"/>
            <a:ext cx="989500" cy="920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0"/>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156" name="Google Shape;156;p10"/>
          <p:cNvSpPr txBox="1"/>
          <p:nvPr/>
        </p:nvSpPr>
        <p:spPr>
          <a:xfrm>
            <a:off x="919150" y="462750"/>
            <a:ext cx="6602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chemeClr val="dk1"/>
                </a:solidFill>
                <a:latin typeface="Times New Roman"/>
                <a:ea typeface="Times New Roman"/>
                <a:cs typeface="Times New Roman"/>
                <a:sym typeface="Times New Roman"/>
              </a:rPr>
              <a:t>Literature Review</a:t>
            </a:r>
            <a:endParaRPr b="1" i="0" sz="3600" u="none" cap="none" strike="noStrike">
              <a:solidFill>
                <a:srgbClr val="000000"/>
              </a:solidFill>
              <a:latin typeface="Times New Roman"/>
              <a:ea typeface="Times New Roman"/>
              <a:cs typeface="Times New Roman"/>
              <a:sym typeface="Times New Roman"/>
            </a:endParaRPr>
          </a:p>
        </p:txBody>
      </p:sp>
      <p:graphicFrame>
        <p:nvGraphicFramePr>
          <p:cNvPr id="157" name="Google Shape;157;p10"/>
          <p:cNvGraphicFramePr/>
          <p:nvPr/>
        </p:nvGraphicFramePr>
        <p:xfrm>
          <a:off x="1062494" y="1438677"/>
          <a:ext cx="3000000" cy="3000000"/>
        </p:xfrm>
        <a:graphic>
          <a:graphicData uri="http://schemas.openxmlformats.org/drawingml/2006/table">
            <a:tbl>
              <a:tblPr bandRow="1" firstRow="1">
                <a:noFill/>
                <a:tableStyleId>{F4D40AC8-28A7-4A7B-AF10-FACFA4FEFB21}</a:tableStyleId>
              </a:tblPr>
              <a:tblGrid>
                <a:gridCol w="3045625"/>
                <a:gridCol w="1008175"/>
                <a:gridCol w="5706375"/>
              </a:tblGrid>
              <a:tr h="370850">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latin typeface="Times New Roman"/>
                          <a:ea typeface="Times New Roman"/>
                          <a:cs typeface="Times New Roman"/>
                          <a:sym typeface="Times New Roman"/>
                        </a:rPr>
                        <a:t>Scope</a:t>
                      </a:r>
                      <a:endParaRPr b="1"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latin typeface="Times New Roman"/>
                          <a:ea typeface="Times New Roman"/>
                          <a:cs typeface="Times New Roman"/>
                          <a:sym typeface="Times New Roman"/>
                        </a:rPr>
                        <a:t>Ref</a:t>
                      </a:r>
                      <a:endParaRPr b="1"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latin typeface="Times New Roman"/>
                          <a:ea typeface="Times New Roman"/>
                          <a:cs typeface="Times New Roman"/>
                          <a:sym typeface="Times New Roman"/>
                        </a:rPr>
                        <a:t>Summary</a:t>
                      </a:r>
                      <a:endParaRPr b="1" sz="2000" u="none" cap="none" strike="noStrike">
                        <a:latin typeface="Times New Roman"/>
                        <a:ea typeface="Times New Roman"/>
                        <a:cs typeface="Times New Roman"/>
                        <a:sym typeface="Times New Roman"/>
                      </a:endParaRPr>
                    </a:p>
                  </a:txBody>
                  <a:tcPr marT="45725" marB="45725" marR="91450" marL="91450"/>
                </a:tc>
              </a:tr>
              <a:tr h="370850">
                <a:tc rowSpan="6">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latin typeface="Times New Roman"/>
                          <a:ea typeface="Times New Roman"/>
                          <a:cs typeface="Times New Roman"/>
                          <a:sym typeface="Times New Roman"/>
                        </a:rPr>
                        <a:t>Detecting and classifying cyberbullying</a:t>
                      </a:r>
                      <a:endParaRPr sz="2000" u="none" cap="none" strike="noStrike">
                        <a:latin typeface="Times New Roman"/>
                        <a:ea typeface="Times New Roman"/>
                        <a:cs typeface="Times New Roman"/>
                        <a:sym typeface="Times New Roman"/>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latin typeface="Times New Roman"/>
                          <a:ea typeface="Times New Roman"/>
                          <a:cs typeface="Times New Roman"/>
                          <a:sym typeface="Times New Roman"/>
                        </a:rPr>
                        <a:t>[1]</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latin typeface="Times New Roman"/>
                          <a:ea typeface="Times New Roman"/>
                          <a:cs typeface="Times New Roman"/>
                          <a:sym typeface="Times New Roman"/>
                        </a:rPr>
                        <a:t>Early detection of cyberbullying using </a:t>
                      </a:r>
                      <a:r>
                        <a:rPr b="1" lang="en" sz="2000" u="none" cap="none" strike="noStrike">
                          <a:latin typeface="Times New Roman"/>
                          <a:ea typeface="Times New Roman"/>
                          <a:cs typeface="Times New Roman"/>
                          <a:sym typeface="Times New Roman"/>
                        </a:rPr>
                        <a:t>linear kernel support vector machine</a:t>
                      </a:r>
                      <a:endParaRPr b="1" sz="2000" u="none" cap="none" strike="noStrike">
                        <a:latin typeface="Times New Roman"/>
                        <a:ea typeface="Times New Roman"/>
                        <a:cs typeface="Times New Roman"/>
                        <a:sym typeface="Times New Roman"/>
                      </a:endParaRPr>
                    </a:p>
                  </a:txBody>
                  <a:tcPr marT="45725" marB="45725" marR="91450" marL="91450"/>
                </a:tc>
              </a:tr>
              <a:tr h="370850">
                <a:tc vMerge="1"/>
                <a:tc>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latin typeface="Times New Roman"/>
                          <a:ea typeface="Times New Roman"/>
                          <a:cs typeface="Times New Roman"/>
                          <a:sym typeface="Times New Roman"/>
                        </a:rPr>
                        <a:t>[2]</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latin typeface="Times New Roman"/>
                          <a:ea typeface="Times New Roman"/>
                          <a:cs typeface="Times New Roman"/>
                          <a:sym typeface="Times New Roman"/>
                        </a:rPr>
                        <a:t>Capturing troll behavior and identifying troll accounts using </a:t>
                      </a:r>
                      <a:r>
                        <a:rPr b="1" lang="en" sz="2000" u="none" cap="none" strike="noStrike">
                          <a:latin typeface="Times New Roman"/>
                          <a:ea typeface="Times New Roman"/>
                          <a:cs typeface="Times New Roman"/>
                          <a:sym typeface="Times New Roman"/>
                        </a:rPr>
                        <a:t>Inverse Reinforcement Learning</a:t>
                      </a:r>
                      <a:endParaRPr b="1" sz="2000" u="none" cap="none" strike="noStrike">
                        <a:latin typeface="Times New Roman"/>
                        <a:ea typeface="Times New Roman"/>
                        <a:cs typeface="Times New Roman"/>
                        <a:sym typeface="Times New Roman"/>
                      </a:endParaRPr>
                    </a:p>
                  </a:txBody>
                  <a:tcPr marT="45725" marB="45725" marR="91450" marL="91450"/>
                </a:tc>
              </a:tr>
              <a:tr h="370850">
                <a:tc vMerge="1"/>
                <a:tc>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latin typeface="Times New Roman"/>
                          <a:ea typeface="Times New Roman"/>
                          <a:cs typeface="Times New Roman"/>
                          <a:sym typeface="Times New Roman"/>
                        </a:rPr>
                        <a:t>[3]</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latin typeface="Times New Roman"/>
                          <a:ea typeface="Times New Roman"/>
                          <a:cs typeface="Times New Roman"/>
                          <a:sym typeface="Times New Roman"/>
                        </a:rPr>
                        <a:t>Detecting cyberbullying rumors using </a:t>
                      </a:r>
                      <a:r>
                        <a:rPr b="1" i="0" lang="en" sz="2000" u="none" cap="none" strike="noStrike">
                          <a:solidFill>
                            <a:srgbClr val="000000"/>
                          </a:solidFill>
                          <a:latin typeface="Times New Roman"/>
                          <a:ea typeface="Times New Roman"/>
                          <a:cs typeface="Times New Roman"/>
                          <a:sym typeface="Times New Roman"/>
                        </a:rPr>
                        <a:t>Naïve Bayes</a:t>
                      </a:r>
                      <a:r>
                        <a:rPr i="0" lang="en" sz="2000" u="none" cap="none" strike="noStrike">
                          <a:solidFill>
                            <a:srgbClr val="000000"/>
                          </a:solidFill>
                          <a:latin typeface="Times New Roman"/>
                          <a:ea typeface="Times New Roman"/>
                          <a:cs typeface="Times New Roman"/>
                          <a:sym typeface="Times New Roman"/>
                        </a:rPr>
                        <a:t> and the </a:t>
                      </a:r>
                      <a:r>
                        <a:rPr b="1" i="0" lang="en" sz="2000" u="none" cap="none" strike="noStrike">
                          <a:solidFill>
                            <a:srgbClr val="000000"/>
                          </a:solidFill>
                          <a:latin typeface="Times New Roman"/>
                          <a:ea typeface="Times New Roman"/>
                          <a:cs typeface="Times New Roman"/>
                          <a:sym typeface="Times New Roman"/>
                        </a:rPr>
                        <a:t>Random Forest</a:t>
                      </a:r>
                      <a:r>
                        <a:rPr i="0" lang="en" sz="2000" u="none" cap="none" strike="noStrike">
                          <a:solidFill>
                            <a:srgbClr val="000000"/>
                          </a:solidFill>
                          <a:latin typeface="Times New Roman"/>
                          <a:ea typeface="Times New Roman"/>
                          <a:cs typeface="Times New Roman"/>
                          <a:sym typeface="Times New Roman"/>
                        </a:rPr>
                        <a:t> algorithms</a:t>
                      </a:r>
                      <a:endParaRPr sz="2000" u="none" cap="none" strike="noStrike">
                        <a:latin typeface="Times New Roman"/>
                        <a:ea typeface="Times New Roman"/>
                        <a:cs typeface="Times New Roman"/>
                        <a:sym typeface="Times New Roman"/>
                      </a:endParaRPr>
                    </a:p>
                  </a:txBody>
                  <a:tcPr marT="45725" marB="45725" marR="91450" marL="91450"/>
                </a:tc>
              </a:tr>
              <a:tr h="370850">
                <a:tc vMerge="1"/>
                <a:tc>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latin typeface="Times New Roman"/>
                          <a:ea typeface="Times New Roman"/>
                          <a:cs typeface="Times New Roman"/>
                          <a:sym typeface="Times New Roman"/>
                        </a:rPr>
                        <a:t>[4]</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latin typeface="Times New Roman"/>
                          <a:ea typeface="Times New Roman"/>
                          <a:cs typeface="Times New Roman"/>
                          <a:sym typeface="Times New Roman"/>
                        </a:rPr>
                        <a:t>Distinguishing trolls and non-trolls by training an </a:t>
                      </a:r>
                      <a:r>
                        <a:rPr b="1" lang="en" sz="2000" u="none" cap="none" strike="noStrike">
                          <a:latin typeface="Times New Roman"/>
                          <a:ea typeface="Times New Roman"/>
                          <a:cs typeface="Times New Roman"/>
                          <a:sym typeface="Times New Roman"/>
                        </a:rPr>
                        <a:t>L2-</a:t>
                      </a:r>
                      <a:r>
                        <a:rPr b="1" i="0" lang="en" sz="2000" u="none" cap="none" strike="noStrike">
                          <a:solidFill>
                            <a:srgbClr val="000000"/>
                          </a:solidFill>
                          <a:latin typeface="Times New Roman"/>
                          <a:ea typeface="Times New Roman"/>
                          <a:cs typeface="Times New Roman"/>
                          <a:sym typeface="Times New Roman"/>
                        </a:rPr>
                        <a:t>regularized Logistic Regression</a:t>
                      </a:r>
                      <a:r>
                        <a:rPr i="0" lang="en" sz="2000" u="none" cap="none" strike="noStrike">
                          <a:solidFill>
                            <a:srgbClr val="000000"/>
                          </a:solidFill>
                          <a:latin typeface="Times New Roman"/>
                          <a:ea typeface="Times New Roman"/>
                          <a:cs typeface="Times New Roman"/>
                          <a:sym typeface="Times New Roman"/>
                        </a:rPr>
                        <a:t> with LIBLINEAR</a:t>
                      </a:r>
                      <a:endParaRPr sz="2000" u="none" cap="none" strike="noStrike">
                        <a:latin typeface="Times New Roman"/>
                        <a:ea typeface="Times New Roman"/>
                        <a:cs typeface="Times New Roman"/>
                        <a:sym typeface="Times New Roman"/>
                      </a:endParaRPr>
                    </a:p>
                  </a:txBody>
                  <a:tcPr marT="45725" marB="45725" marR="91450" marL="91450"/>
                </a:tc>
              </a:tr>
              <a:tr h="370850">
                <a:tc vMerge="1"/>
                <a:tc>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latin typeface="Times New Roman"/>
                          <a:ea typeface="Times New Roman"/>
                          <a:cs typeface="Times New Roman"/>
                          <a:sym typeface="Times New Roman"/>
                        </a:rPr>
                        <a:t>[5]</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i="0" lang="en" sz="2000" u="none" cap="none" strike="noStrike">
                          <a:solidFill>
                            <a:srgbClr val="000000"/>
                          </a:solidFill>
                          <a:latin typeface="Times New Roman"/>
                          <a:ea typeface="Times New Roman"/>
                          <a:cs typeface="Times New Roman"/>
                          <a:sym typeface="Times New Roman"/>
                        </a:rPr>
                        <a:t>Detecting trolls by a three layer </a:t>
                      </a:r>
                      <a:r>
                        <a:rPr b="1" i="0" lang="en" sz="2000" u="none" cap="none" strike="noStrike">
                          <a:solidFill>
                            <a:srgbClr val="000000"/>
                          </a:solidFill>
                          <a:latin typeface="Times New Roman"/>
                          <a:ea typeface="Times New Roman"/>
                          <a:cs typeface="Times New Roman"/>
                          <a:sym typeface="Times New Roman"/>
                        </a:rPr>
                        <a:t>neural network</a:t>
                      </a:r>
                      <a:r>
                        <a:rPr i="0" lang="en" sz="2000" u="none" cap="none" strike="noStrike">
                          <a:solidFill>
                            <a:srgbClr val="000000"/>
                          </a:solidFill>
                          <a:latin typeface="Times New Roman"/>
                          <a:ea typeface="Times New Roman"/>
                          <a:cs typeface="Times New Roman"/>
                          <a:sym typeface="Times New Roman"/>
                        </a:rPr>
                        <a:t> architecture</a:t>
                      </a:r>
                      <a:endParaRPr sz="2000" u="none" cap="none" strike="noStrike">
                        <a:latin typeface="Times New Roman"/>
                        <a:ea typeface="Times New Roman"/>
                        <a:cs typeface="Times New Roman"/>
                        <a:sym typeface="Times New Roman"/>
                      </a:endParaRPr>
                    </a:p>
                  </a:txBody>
                  <a:tcPr marT="45725" marB="45725" marR="91450" marL="91450"/>
                </a:tc>
              </a:tr>
              <a:tr h="370850">
                <a:tc vMerge="1"/>
                <a:tc>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latin typeface="Times New Roman"/>
                          <a:ea typeface="Times New Roman"/>
                          <a:cs typeface="Times New Roman"/>
                          <a:sym typeface="Times New Roman"/>
                        </a:rPr>
                        <a:t>[6]</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latin typeface="Times New Roman"/>
                          <a:ea typeface="Times New Roman"/>
                          <a:cs typeface="Times New Roman"/>
                          <a:sym typeface="Times New Roman"/>
                        </a:rPr>
                        <a:t>Proposing a novel cyberbullying detection framework in multi-modal contexts</a:t>
                      </a:r>
                      <a:endParaRPr sz="2000" u="none" cap="none" strike="noStrike">
                        <a:latin typeface="Times New Roman"/>
                        <a:ea typeface="Times New Roman"/>
                        <a:cs typeface="Times New Roman"/>
                        <a:sym typeface="Times New Roman"/>
                      </a:endParaRPr>
                    </a:p>
                  </a:txBody>
                  <a:tcPr marT="45725" marB="45725" marR="91450" marL="91450"/>
                </a:tc>
              </a:tr>
            </a:tbl>
          </a:graphicData>
        </a:graphic>
      </p:graphicFrame>
      <p:sp>
        <p:nvSpPr>
          <p:cNvPr id="158" name="Google Shape;158;p10"/>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159" name="Google Shape;159;p10"/>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09</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1"/>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graphicFrame>
        <p:nvGraphicFramePr>
          <p:cNvPr id="165" name="Google Shape;165;p11"/>
          <p:cNvGraphicFramePr/>
          <p:nvPr/>
        </p:nvGraphicFramePr>
        <p:xfrm>
          <a:off x="1183452" y="1526427"/>
          <a:ext cx="3000000" cy="3000000"/>
        </p:xfrm>
        <a:graphic>
          <a:graphicData uri="http://schemas.openxmlformats.org/drawingml/2006/table">
            <a:tbl>
              <a:tblPr bandRow="1" firstRow="1">
                <a:noFill/>
                <a:tableStyleId>{F4D40AC8-28A7-4A7B-AF10-FACFA4FEFB21}</a:tableStyleId>
              </a:tblPr>
              <a:tblGrid>
                <a:gridCol w="3113100"/>
                <a:gridCol w="1030500"/>
                <a:gridCol w="5832800"/>
              </a:tblGrid>
              <a:tr h="480875">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latin typeface="Times New Roman"/>
                          <a:ea typeface="Times New Roman"/>
                          <a:cs typeface="Times New Roman"/>
                          <a:sym typeface="Times New Roman"/>
                        </a:rPr>
                        <a:t>Scope</a:t>
                      </a:r>
                      <a:endParaRPr b="1"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latin typeface="Times New Roman"/>
                          <a:ea typeface="Times New Roman"/>
                          <a:cs typeface="Times New Roman"/>
                          <a:sym typeface="Times New Roman"/>
                        </a:rPr>
                        <a:t>Ref</a:t>
                      </a:r>
                      <a:endParaRPr b="1"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latin typeface="Times New Roman"/>
                          <a:ea typeface="Times New Roman"/>
                          <a:cs typeface="Times New Roman"/>
                          <a:sym typeface="Times New Roman"/>
                        </a:rPr>
                        <a:t>Summary</a:t>
                      </a:r>
                      <a:endParaRPr b="1" sz="2000" u="none" cap="none" strike="noStrike">
                        <a:latin typeface="Times New Roman"/>
                        <a:ea typeface="Times New Roman"/>
                        <a:cs typeface="Times New Roman"/>
                        <a:sym typeface="Times New Roman"/>
                      </a:endParaRPr>
                    </a:p>
                  </a:txBody>
                  <a:tcPr marT="45725" marB="45725" marR="91450" marL="91450"/>
                </a:tc>
              </a:tr>
              <a:tr h="850750">
                <a:tc rowSpan="4">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latin typeface="Times New Roman"/>
                          <a:ea typeface="Times New Roman"/>
                          <a:cs typeface="Times New Roman"/>
                          <a:sym typeface="Times New Roman"/>
                        </a:rPr>
                        <a:t>Prevention or elimination of cyberbullying</a:t>
                      </a:r>
                      <a:endParaRPr sz="2000" u="none" cap="none" strike="noStrike">
                        <a:latin typeface="Times New Roman"/>
                        <a:ea typeface="Times New Roman"/>
                        <a:cs typeface="Times New Roman"/>
                        <a:sym typeface="Times New Roman"/>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latin typeface="Times New Roman"/>
                          <a:ea typeface="Times New Roman"/>
                          <a:cs typeface="Times New Roman"/>
                          <a:sym typeface="Times New Roman"/>
                        </a:rPr>
                        <a:t>[7]</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latin typeface="Times New Roman"/>
                          <a:ea typeface="Times New Roman"/>
                          <a:cs typeface="Times New Roman"/>
                          <a:sym typeface="Times New Roman"/>
                        </a:rPr>
                        <a:t>Proposing a framework to monitor and control the flow of messages in social media</a:t>
                      </a:r>
                      <a:endParaRPr sz="2000" u="none" cap="none" strike="noStrike">
                        <a:latin typeface="Times New Roman"/>
                        <a:ea typeface="Times New Roman"/>
                        <a:cs typeface="Times New Roman"/>
                        <a:sym typeface="Times New Roman"/>
                      </a:endParaRPr>
                    </a:p>
                  </a:txBody>
                  <a:tcPr marT="45725" marB="45725" marR="91450" marL="91450"/>
                </a:tc>
              </a:tr>
              <a:tr h="850750">
                <a:tc vMerge="1"/>
                <a:tc>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latin typeface="Times New Roman"/>
                          <a:ea typeface="Times New Roman"/>
                          <a:cs typeface="Times New Roman"/>
                          <a:sym typeface="Times New Roman"/>
                        </a:rPr>
                        <a:t>[8]</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latin typeface="Times New Roman"/>
                          <a:ea typeface="Times New Roman"/>
                          <a:cs typeface="Times New Roman"/>
                          <a:sym typeface="Times New Roman"/>
                        </a:rPr>
                        <a:t>Detecting trolls and a response grading </a:t>
                      </a:r>
                      <a:r>
                        <a:rPr i="0" lang="en" sz="2000" u="none" cap="none" strike="noStrike">
                          <a:solidFill>
                            <a:srgbClr val="000000"/>
                          </a:solidFill>
                          <a:latin typeface="Times New Roman"/>
                          <a:ea typeface="Times New Roman"/>
                          <a:cs typeface="Times New Roman"/>
                          <a:sym typeface="Times New Roman"/>
                        </a:rPr>
                        <a:t>system which takes action on basis of severity of bully</a:t>
                      </a:r>
                      <a:endParaRPr sz="2000" u="none" cap="none" strike="noStrike">
                        <a:latin typeface="Times New Roman"/>
                        <a:ea typeface="Times New Roman"/>
                        <a:cs typeface="Times New Roman"/>
                        <a:sym typeface="Times New Roman"/>
                      </a:endParaRPr>
                    </a:p>
                  </a:txBody>
                  <a:tcPr marT="45725" marB="45725" marR="91450" marL="91450"/>
                </a:tc>
              </a:tr>
              <a:tr h="850750">
                <a:tc vMerge="1"/>
                <a:tc>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latin typeface="Times New Roman"/>
                          <a:ea typeface="Times New Roman"/>
                          <a:cs typeface="Times New Roman"/>
                          <a:sym typeface="Times New Roman"/>
                        </a:rPr>
                        <a:t>[9]</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latin typeface="Times New Roman"/>
                          <a:ea typeface="Times New Roman"/>
                          <a:cs typeface="Times New Roman"/>
                          <a:sym typeface="Times New Roman"/>
                        </a:rPr>
                        <a:t>Detecting and preventing of cyberbully using</a:t>
                      </a:r>
                      <a:r>
                        <a:rPr lang="en" sz="2000" u="none" cap="none" strike="noStrike">
                          <a:latin typeface="Times New Roman"/>
                          <a:ea typeface="Times New Roman"/>
                          <a:cs typeface="Times New Roman"/>
                          <a:sym typeface="Times New Roman"/>
                        </a:rPr>
                        <a:t> text mining and machine learning</a:t>
                      </a:r>
                      <a:r>
                        <a:rPr lang="en" sz="2000" u="none" cap="none" strike="noStrike">
                          <a:latin typeface="Times New Roman"/>
                          <a:ea typeface="Times New Roman"/>
                          <a:cs typeface="Times New Roman"/>
                          <a:sym typeface="Times New Roman"/>
                        </a:rPr>
                        <a:t> techniques</a:t>
                      </a:r>
                      <a:endParaRPr sz="2000" u="none" cap="none" strike="noStrike">
                        <a:latin typeface="Times New Roman"/>
                        <a:ea typeface="Times New Roman"/>
                        <a:cs typeface="Times New Roman"/>
                        <a:sym typeface="Times New Roman"/>
                      </a:endParaRPr>
                    </a:p>
                  </a:txBody>
                  <a:tcPr marT="45725" marB="45725" marR="91450" marL="91450"/>
                </a:tc>
              </a:tr>
              <a:tr h="1220650">
                <a:tc vMerge="1"/>
                <a:tc>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latin typeface="Times New Roman"/>
                          <a:ea typeface="Times New Roman"/>
                          <a:cs typeface="Times New Roman"/>
                          <a:sym typeface="Times New Roman"/>
                        </a:rPr>
                        <a:t>[10]</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latin typeface="Times New Roman"/>
                          <a:ea typeface="Times New Roman"/>
                          <a:cs typeface="Times New Roman"/>
                          <a:sym typeface="Times New Roman"/>
                        </a:rPr>
                        <a:t>Proposing a novel approach that satisfies key properties(accuracy, repetitiveness, timeliness and efficiency) for cyberbully detection</a:t>
                      </a:r>
                      <a:endParaRPr sz="2000" u="none" cap="none" strike="noStrike">
                        <a:latin typeface="Times New Roman"/>
                        <a:ea typeface="Times New Roman"/>
                        <a:cs typeface="Times New Roman"/>
                        <a:sym typeface="Times New Roman"/>
                      </a:endParaRPr>
                    </a:p>
                  </a:txBody>
                  <a:tcPr marT="45725" marB="45725" marR="91450" marL="91450"/>
                </a:tc>
              </a:tr>
            </a:tbl>
          </a:graphicData>
        </a:graphic>
      </p:graphicFrame>
      <p:sp>
        <p:nvSpPr>
          <p:cNvPr id="166" name="Google Shape;166;p11"/>
          <p:cNvSpPr txBox="1"/>
          <p:nvPr/>
        </p:nvSpPr>
        <p:spPr>
          <a:xfrm>
            <a:off x="908425" y="471275"/>
            <a:ext cx="5430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chemeClr val="dk1"/>
                </a:solidFill>
                <a:latin typeface="Times New Roman"/>
                <a:ea typeface="Times New Roman"/>
                <a:cs typeface="Times New Roman"/>
                <a:sym typeface="Times New Roman"/>
              </a:rPr>
              <a:t>Literature Review</a:t>
            </a:r>
            <a:endParaRPr b="1" i="0" sz="3600" u="none" cap="none" strike="noStrike">
              <a:solidFill>
                <a:srgbClr val="000000"/>
              </a:solidFill>
              <a:latin typeface="Times New Roman"/>
              <a:ea typeface="Times New Roman"/>
              <a:cs typeface="Times New Roman"/>
              <a:sym typeface="Times New Roman"/>
            </a:endParaRPr>
          </a:p>
        </p:txBody>
      </p:sp>
      <p:sp>
        <p:nvSpPr>
          <p:cNvPr id="167" name="Google Shape;167;p11"/>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168" name="Google Shape;168;p11"/>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1</a:t>
            </a:r>
            <a:r>
              <a:rPr lang="en">
                <a:solidFill>
                  <a:schemeClr val="lt1"/>
                </a:solidFill>
              </a:rPr>
              <a:t>0</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11efb018780_0_11"/>
          <p:cNvSpPr txBox="1"/>
          <p:nvPr>
            <p:ph type="title"/>
          </p:nvPr>
        </p:nvSpPr>
        <p:spPr>
          <a:xfrm>
            <a:off x="415496" y="700667"/>
            <a:ext cx="113580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SzPts val="990"/>
              <a:buNone/>
            </a:pPr>
            <a:r>
              <a:rPr b="1" lang="en" sz="3630">
                <a:latin typeface="Times New Roman"/>
                <a:ea typeface="Times New Roman"/>
                <a:cs typeface="Times New Roman"/>
                <a:sym typeface="Times New Roman"/>
              </a:rPr>
              <a:t>Summary</a:t>
            </a:r>
            <a:endParaRPr b="1" sz="3630">
              <a:latin typeface="Times New Roman"/>
              <a:ea typeface="Times New Roman"/>
              <a:cs typeface="Times New Roman"/>
              <a:sym typeface="Times New Roman"/>
            </a:endParaRPr>
          </a:p>
        </p:txBody>
      </p:sp>
      <p:sp>
        <p:nvSpPr>
          <p:cNvPr id="174" name="Google Shape;174;g11efb018780_0_11"/>
          <p:cNvSpPr txBox="1"/>
          <p:nvPr>
            <p:ph idx="1" type="body"/>
          </p:nvPr>
        </p:nvSpPr>
        <p:spPr>
          <a:xfrm>
            <a:off x="415499" y="1742800"/>
            <a:ext cx="10582200" cy="2985600"/>
          </a:xfrm>
          <a:prstGeom prst="rect">
            <a:avLst/>
          </a:prstGeom>
        </p:spPr>
        <p:txBody>
          <a:bodyPr anchorCtr="0" anchor="t" bIns="121875" lIns="121875" spcFirstLastPara="1" rIns="121875" wrap="square" tIns="121875">
            <a:normAutofit/>
          </a:bodyPr>
          <a:lstStyle/>
          <a:p>
            <a:pPr indent="-273050" lvl="0" marL="285750" rtl="0" algn="just">
              <a:lnSpc>
                <a:spcPct val="10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Different algorithms are used for detection</a:t>
            </a:r>
            <a:endParaRPr sz="2200">
              <a:solidFill>
                <a:schemeClr val="dk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Clr>
                <a:schemeClr val="dk1"/>
              </a:buClr>
              <a:buSzPts val="800"/>
              <a:buFont typeface="Arial"/>
              <a:buNone/>
            </a:pPr>
            <a:r>
              <a:t/>
            </a:r>
            <a:endParaRPr sz="2200">
              <a:solidFill>
                <a:schemeClr val="dk1"/>
              </a:solidFill>
              <a:latin typeface="Times New Roman"/>
              <a:ea typeface="Times New Roman"/>
              <a:cs typeface="Times New Roman"/>
              <a:sym typeface="Times New Roman"/>
            </a:endParaRPr>
          </a:p>
          <a:p>
            <a:pPr indent="-273050" lvl="0" marL="285750" rtl="0" algn="just">
              <a:lnSpc>
                <a:spcPct val="10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Various accuracy for using different word embedding techniques for feature extraction</a:t>
            </a:r>
            <a:endParaRPr sz="2200">
              <a:solidFill>
                <a:schemeClr val="dk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Clr>
                <a:schemeClr val="dk1"/>
              </a:buClr>
              <a:buSzPts val="800"/>
              <a:buFont typeface="Arial"/>
              <a:buNone/>
            </a:pPr>
            <a:r>
              <a:t/>
            </a:r>
            <a:endParaRPr sz="2200">
              <a:solidFill>
                <a:schemeClr val="dk1"/>
              </a:solidFill>
              <a:latin typeface="Times New Roman"/>
              <a:ea typeface="Times New Roman"/>
              <a:cs typeface="Times New Roman"/>
              <a:sym typeface="Times New Roman"/>
            </a:endParaRPr>
          </a:p>
          <a:p>
            <a:pPr indent="-273050" lvl="0" marL="285750" rtl="0" algn="just">
              <a:lnSpc>
                <a:spcPct val="10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Mainly focused on detecting cyberbully or trolls</a:t>
            </a:r>
            <a:endParaRPr sz="2200">
              <a:solidFill>
                <a:schemeClr val="dk1"/>
              </a:solidFill>
              <a:latin typeface="Times New Roman"/>
              <a:ea typeface="Times New Roman"/>
              <a:cs typeface="Times New Roman"/>
              <a:sym typeface="Times New Roman"/>
            </a:endParaRPr>
          </a:p>
          <a:p>
            <a:pPr indent="-234950" lvl="0" marL="285750" rtl="0" algn="just">
              <a:lnSpc>
                <a:spcPct val="100000"/>
              </a:lnSpc>
              <a:spcBef>
                <a:spcPts val="0"/>
              </a:spcBef>
              <a:spcAft>
                <a:spcPts val="0"/>
              </a:spcAft>
              <a:buClr>
                <a:schemeClr val="dk1"/>
              </a:buClr>
              <a:buSzPts val="800"/>
              <a:buFont typeface="Noto Sans Symbols"/>
              <a:buNone/>
            </a:pPr>
            <a:r>
              <a:t/>
            </a:r>
            <a:endParaRPr sz="8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11f0b7a2659_1_9"/>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180" name="Google Shape;180;g11f0b7a2659_1_9"/>
          <p:cNvSpPr txBox="1"/>
          <p:nvPr/>
        </p:nvSpPr>
        <p:spPr>
          <a:xfrm>
            <a:off x="864813" y="895550"/>
            <a:ext cx="10459200" cy="678000"/>
          </a:xfrm>
          <a:prstGeom prst="rect">
            <a:avLst/>
          </a:prstGeom>
          <a:noFill/>
          <a:ln>
            <a:noFill/>
          </a:ln>
        </p:spPr>
        <p:txBody>
          <a:bodyPr anchorCtr="0" anchor="t" bIns="91425" lIns="91425" spcFirstLastPara="1" rIns="91425" wrap="square" tIns="91425">
            <a:spAutoFit/>
          </a:bodyPr>
          <a:lstStyle/>
          <a:p>
            <a:pPr indent="0" lvl="0" marL="0" marR="0" rtl="0" algn="l">
              <a:lnSpc>
                <a:spcPct val="89000"/>
              </a:lnSpc>
              <a:spcBef>
                <a:spcPts val="0"/>
              </a:spcBef>
              <a:spcAft>
                <a:spcPts val="0"/>
              </a:spcAft>
              <a:buClr>
                <a:srgbClr val="000000"/>
              </a:buClr>
              <a:buSzPts val="3600"/>
              <a:buFont typeface="Arial"/>
              <a:buNone/>
            </a:pPr>
            <a:r>
              <a:rPr b="1" lang="en" sz="3600">
                <a:solidFill>
                  <a:schemeClr val="dk1"/>
                </a:solidFill>
                <a:latin typeface="Times New Roman"/>
                <a:ea typeface="Times New Roman"/>
                <a:cs typeface="Times New Roman"/>
                <a:sym typeface="Times New Roman"/>
              </a:rPr>
              <a:t>Objectives</a:t>
            </a:r>
            <a:endParaRPr b="1" i="0" sz="1400" u="none" cap="none" strike="noStrike">
              <a:solidFill>
                <a:schemeClr val="dk1"/>
              </a:solidFill>
            </a:endParaRPr>
          </a:p>
        </p:txBody>
      </p:sp>
      <p:sp>
        <p:nvSpPr>
          <p:cNvPr id="181" name="Google Shape;181;g11f0b7a2659_1_9"/>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182" name="Google Shape;182;g11f0b7a2659_1_9"/>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11</a:t>
            </a:r>
            <a:endParaRPr b="0" i="0" sz="1400" u="none" cap="none" strike="noStrike">
              <a:solidFill>
                <a:schemeClr val="lt1"/>
              </a:solidFill>
              <a:latin typeface="Arial"/>
              <a:ea typeface="Arial"/>
              <a:cs typeface="Arial"/>
              <a:sym typeface="Arial"/>
            </a:endParaRPr>
          </a:p>
        </p:txBody>
      </p:sp>
      <p:sp>
        <p:nvSpPr>
          <p:cNvPr id="183" name="Google Shape;183;g11f0b7a2659_1_9"/>
          <p:cNvSpPr txBox="1"/>
          <p:nvPr/>
        </p:nvSpPr>
        <p:spPr>
          <a:xfrm>
            <a:off x="864825" y="1753850"/>
            <a:ext cx="10962000" cy="3724800"/>
          </a:xfrm>
          <a:prstGeom prst="rect">
            <a:avLst/>
          </a:prstGeom>
          <a:noFill/>
          <a:ln>
            <a:noFill/>
          </a:ln>
        </p:spPr>
        <p:txBody>
          <a:bodyPr anchorCtr="0" anchor="t" bIns="91425" lIns="91425" spcFirstLastPara="1" rIns="91425" wrap="square" tIns="91425">
            <a:spAutoFit/>
          </a:bodyPr>
          <a:lstStyle/>
          <a:p>
            <a:pPr indent="-279400" lvl="0" marL="285750" rtl="0" algn="just">
              <a:spcBef>
                <a:spcPts val="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To explore how ML algorithms are applied to any text to detect and categorize bully content</a:t>
            </a:r>
            <a:endParaRPr sz="23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2300">
              <a:solidFill>
                <a:schemeClr val="dk1"/>
              </a:solidFill>
              <a:latin typeface="Times New Roman"/>
              <a:ea typeface="Times New Roman"/>
              <a:cs typeface="Times New Roman"/>
              <a:sym typeface="Times New Roman"/>
            </a:endParaRPr>
          </a:p>
          <a:p>
            <a:pPr indent="-279400" lvl="0" marL="285750" rtl="0" algn="just">
              <a:spcBef>
                <a:spcPts val="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To measure the sentiment of any speech or text by using NLP techniques </a:t>
            </a:r>
            <a:endParaRPr sz="23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2300">
              <a:solidFill>
                <a:schemeClr val="dk1"/>
              </a:solidFill>
              <a:latin typeface="Times New Roman"/>
              <a:ea typeface="Times New Roman"/>
              <a:cs typeface="Times New Roman"/>
              <a:sym typeface="Times New Roman"/>
            </a:endParaRPr>
          </a:p>
          <a:p>
            <a:pPr indent="-279400" lvl="0" marL="285750" rtl="0" algn="just">
              <a:spcBef>
                <a:spcPts val="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To compare the performance of existing ML algorithms applied on SM for the detection of cyberbullying.</a:t>
            </a:r>
            <a:endParaRPr sz="23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2300">
              <a:solidFill>
                <a:schemeClr val="dk1"/>
              </a:solidFill>
              <a:latin typeface="Times New Roman"/>
              <a:ea typeface="Times New Roman"/>
              <a:cs typeface="Times New Roman"/>
              <a:sym typeface="Times New Roman"/>
            </a:endParaRPr>
          </a:p>
          <a:p>
            <a:pPr indent="-279400" lvl="0" marL="285750" rtl="0" algn="just">
              <a:spcBef>
                <a:spcPts val="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To propose a framework for the prevention of bullies using a model built on the best performing ML algorithm on the collected dataset</a:t>
            </a:r>
            <a:endParaRPr sz="23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2"/>
          <p:cNvSpPr/>
          <p:nvPr/>
        </p:nvSpPr>
        <p:spPr>
          <a:xfrm>
            <a:off x="0" y="6527175"/>
            <a:ext cx="12189000" cy="3309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189" name="Google Shape;189;p12"/>
          <p:cNvSpPr txBox="1"/>
          <p:nvPr/>
        </p:nvSpPr>
        <p:spPr>
          <a:xfrm>
            <a:off x="913425" y="442575"/>
            <a:ext cx="3000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chemeClr val="dk1"/>
                </a:solidFill>
                <a:latin typeface="Times New Roman"/>
                <a:ea typeface="Times New Roman"/>
                <a:cs typeface="Times New Roman"/>
                <a:sym typeface="Times New Roman"/>
              </a:rPr>
              <a:t>Methodology</a:t>
            </a:r>
            <a:endParaRPr b="1" i="0" sz="1400" u="none" cap="none" strike="noStrike">
              <a:solidFill>
                <a:srgbClr val="000000"/>
              </a:solidFill>
            </a:endParaRPr>
          </a:p>
        </p:txBody>
      </p:sp>
      <p:sp>
        <p:nvSpPr>
          <p:cNvPr id="190" name="Google Shape;190;p12"/>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pic>
        <p:nvPicPr>
          <p:cNvPr id="191" name="Google Shape;191;p12"/>
          <p:cNvPicPr preferRelativeResize="0"/>
          <p:nvPr/>
        </p:nvPicPr>
        <p:blipFill rotWithShape="1">
          <a:blip r:embed="rId3">
            <a:alphaModFix/>
          </a:blip>
          <a:srcRect b="0" l="0" r="0" t="0"/>
          <a:stretch/>
        </p:blipFill>
        <p:spPr>
          <a:xfrm>
            <a:off x="406575" y="1839050"/>
            <a:ext cx="11375676" cy="4106925"/>
          </a:xfrm>
          <a:prstGeom prst="rect">
            <a:avLst/>
          </a:prstGeom>
          <a:noFill/>
          <a:ln>
            <a:noFill/>
          </a:ln>
        </p:spPr>
      </p:pic>
      <p:sp>
        <p:nvSpPr>
          <p:cNvPr id="192" name="Google Shape;192;p12"/>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193" name="Google Shape;193;p12"/>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1</a:t>
            </a:r>
            <a:r>
              <a:rPr lang="en">
                <a:solidFill>
                  <a:schemeClr val="lt1"/>
                </a:solidFill>
              </a:rPr>
              <a:t>2</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3"/>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199" name="Google Shape;199;p13"/>
          <p:cNvSpPr txBox="1"/>
          <p:nvPr/>
        </p:nvSpPr>
        <p:spPr>
          <a:xfrm>
            <a:off x="208100" y="1181600"/>
            <a:ext cx="7929600" cy="4386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chemeClr val="dk1"/>
                </a:solidFill>
                <a:latin typeface="Times New Roman"/>
                <a:ea typeface="Times New Roman"/>
                <a:cs typeface="Times New Roman"/>
                <a:sym typeface="Times New Roman"/>
              </a:rPr>
              <a:t>Dataset Collection &amp; Annotation:</a:t>
            </a:r>
            <a:endParaRPr b="1" i="0" sz="24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2400"/>
              <a:buFont typeface="Arial"/>
              <a:buNone/>
            </a:pPr>
            <a:r>
              <a:t/>
            </a:r>
            <a:endParaRPr b="1" sz="800">
              <a:solidFill>
                <a:schemeClr val="dk1"/>
              </a:solidFill>
              <a:latin typeface="Times New Roman"/>
              <a:ea typeface="Times New Roman"/>
              <a:cs typeface="Times New Roman"/>
              <a:sym typeface="Times New Roman"/>
            </a:endParaRPr>
          </a:p>
          <a:p>
            <a:pPr indent="-368300" lvl="0" marL="457200" marR="0" rtl="0" algn="just">
              <a:lnSpc>
                <a:spcPct val="115000"/>
              </a:lnSpc>
              <a:spcBef>
                <a:spcPts val="0"/>
              </a:spcBef>
              <a:spcAft>
                <a:spcPts val="0"/>
              </a:spcAft>
              <a:buClr>
                <a:schemeClr val="dk1"/>
              </a:buClr>
              <a:buSzPts val="2200"/>
              <a:buFont typeface="Times New Roman"/>
              <a:buChar char="➢"/>
            </a:pPr>
            <a:r>
              <a:rPr i="0" lang="en" sz="2200" u="none" cap="none" strike="noStrike">
                <a:solidFill>
                  <a:schemeClr val="dk1"/>
                </a:solidFill>
                <a:latin typeface="Times New Roman"/>
                <a:ea typeface="Times New Roman"/>
                <a:cs typeface="Times New Roman"/>
                <a:sym typeface="Times New Roman"/>
              </a:rPr>
              <a:t>The public tweets are collected using Python’s Twitter API.</a:t>
            </a:r>
            <a:endParaRPr i="0" sz="2200" u="none" cap="none" strike="noStrike">
              <a:solidFill>
                <a:schemeClr val="dk1"/>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None/>
            </a:pPr>
            <a:r>
              <a:t/>
            </a:r>
            <a:endParaRPr sz="700">
              <a:solidFill>
                <a:schemeClr val="dk1"/>
              </a:solidFill>
              <a:latin typeface="Times New Roman"/>
              <a:ea typeface="Times New Roman"/>
              <a:cs typeface="Times New Roman"/>
              <a:sym typeface="Times New Roman"/>
            </a:endParaRPr>
          </a:p>
          <a:p>
            <a:pPr indent="-368300" lvl="0" marL="457200" marR="0" rtl="0" algn="just">
              <a:lnSpc>
                <a:spcPct val="100000"/>
              </a:lnSpc>
              <a:spcBef>
                <a:spcPts val="0"/>
              </a:spcBef>
              <a:spcAft>
                <a:spcPts val="0"/>
              </a:spcAft>
              <a:buClr>
                <a:schemeClr val="dk1"/>
              </a:buClr>
              <a:buSzPts val="2200"/>
              <a:buFont typeface="Times New Roman"/>
              <a:buChar char="➢"/>
            </a:pPr>
            <a:r>
              <a:rPr i="0" lang="en" sz="2200" u="none" cap="none" strike="noStrike">
                <a:solidFill>
                  <a:schemeClr val="dk1"/>
                </a:solidFill>
                <a:latin typeface="Times New Roman"/>
                <a:ea typeface="Times New Roman"/>
                <a:cs typeface="Times New Roman"/>
                <a:sym typeface="Times New Roman"/>
              </a:rPr>
              <a:t>Some keywords used are the recent trending topics</a:t>
            </a:r>
            <a:r>
              <a:rPr lang="en" sz="2200">
                <a:solidFill>
                  <a:schemeClr val="dk1"/>
                </a:solidFill>
                <a:latin typeface="Times New Roman"/>
                <a:ea typeface="Times New Roman"/>
                <a:cs typeface="Times New Roman"/>
                <a:sym typeface="Times New Roman"/>
              </a:rPr>
              <a:t>.</a:t>
            </a:r>
            <a:endParaRPr sz="2200">
              <a:solidFill>
                <a:schemeClr val="dk1"/>
              </a:solidFill>
              <a:latin typeface="Times New Roman"/>
              <a:ea typeface="Times New Roman"/>
              <a:cs typeface="Times New Roman"/>
              <a:sym typeface="Times New Roman"/>
            </a:endParaRPr>
          </a:p>
          <a:p>
            <a:pPr indent="0" lvl="0" marL="457200" marR="0" rtl="0" algn="just">
              <a:lnSpc>
                <a:spcPct val="100000"/>
              </a:lnSpc>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368300" lvl="0" marL="457200" marR="0" rtl="0" algn="just">
              <a:lnSpc>
                <a:spcPct val="100000"/>
              </a:lnSpc>
              <a:spcBef>
                <a:spcPts val="0"/>
              </a:spcBef>
              <a:spcAft>
                <a:spcPts val="0"/>
              </a:spcAft>
              <a:buClr>
                <a:schemeClr val="dk1"/>
              </a:buClr>
              <a:buSzPts val="2200"/>
              <a:buFont typeface="Times New Roman"/>
              <a:buChar char="➢"/>
            </a:pPr>
            <a:r>
              <a:rPr i="0" lang="en" sz="2200" u="none" cap="none" strike="noStrike">
                <a:solidFill>
                  <a:schemeClr val="dk1"/>
                </a:solidFill>
                <a:latin typeface="Times New Roman"/>
                <a:ea typeface="Times New Roman"/>
                <a:cs typeface="Times New Roman"/>
                <a:sym typeface="Times New Roman"/>
              </a:rPr>
              <a:t>The bully identification model is able to classify tweets in two  classes:</a:t>
            </a:r>
            <a:endParaRPr i="0" sz="2200" u="none" cap="none" strike="noStrike">
              <a:solidFill>
                <a:schemeClr val="dk1"/>
              </a:solidFill>
              <a:latin typeface="Times New Roman"/>
              <a:ea typeface="Times New Roman"/>
              <a:cs typeface="Times New Roman"/>
              <a:sym typeface="Times New Roman"/>
            </a:endParaRPr>
          </a:p>
          <a:p>
            <a:pPr indent="-368300" lvl="0" marL="914400" marR="0" rtl="0" algn="just">
              <a:lnSpc>
                <a:spcPct val="100000"/>
              </a:lnSpc>
              <a:spcBef>
                <a:spcPts val="0"/>
              </a:spcBef>
              <a:spcAft>
                <a:spcPts val="0"/>
              </a:spcAft>
              <a:buClr>
                <a:schemeClr val="dk1"/>
              </a:buClr>
              <a:buSzPts val="2200"/>
              <a:buFont typeface="Times New Roman"/>
              <a:buChar char="❏"/>
            </a:pPr>
            <a:r>
              <a:rPr i="0" lang="en" sz="2200" u="none" cap="none" strike="noStrike">
                <a:solidFill>
                  <a:schemeClr val="dk1"/>
                </a:solidFill>
                <a:latin typeface="Times New Roman"/>
                <a:ea typeface="Times New Roman"/>
                <a:cs typeface="Times New Roman"/>
                <a:sym typeface="Times New Roman"/>
              </a:rPr>
              <a:t>Positive Sentiment</a:t>
            </a:r>
            <a:endParaRPr i="0" sz="2200" u="none" cap="none" strike="noStrike">
              <a:solidFill>
                <a:schemeClr val="dk1"/>
              </a:solidFill>
              <a:latin typeface="Times New Roman"/>
              <a:ea typeface="Times New Roman"/>
              <a:cs typeface="Times New Roman"/>
              <a:sym typeface="Times New Roman"/>
            </a:endParaRPr>
          </a:p>
          <a:p>
            <a:pPr indent="-368300" lvl="0" marL="914400" marR="0" rtl="0" algn="just">
              <a:lnSpc>
                <a:spcPct val="100000"/>
              </a:lnSpc>
              <a:spcBef>
                <a:spcPts val="0"/>
              </a:spcBef>
              <a:spcAft>
                <a:spcPts val="0"/>
              </a:spcAft>
              <a:buClr>
                <a:schemeClr val="dk1"/>
              </a:buClr>
              <a:buSzPts val="2200"/>
              <a:buFont typeface="Times New Roman"/>
              <a:buChar char="❏"/>
            </a:pPr>
            <a:r>
              <a:rPr i="0" lang="en" sz="2200" u="none" cap="none" strike="noStrike">
                <a:solidFill>
                  <a:schemeClr val="dk1"/>
                </a:solidFill>
                <a:latin typeface="Times New Roman"/>
                <a:ea typeface="Times New Roman"/>
                <a:cs typeface="Times New Roman"/>
                <a:sym typeface="Times New Roman"/>
              </a:rPr>
              <a:t>Negative Sentiment</a:t>
            </a:r>
            <a:endParaRPr i="0" sz="2200" u="none" cap="none" strike="noStrike">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rgbClr val="000000"/>
              </a:buClr>
              <a:buSzPts val="1400"/>
              <a:buFont typeface="Arial"/>
              <a:buNone/>
            </a:pPr>
            <a:r>
              <a:t/>
            </a:r>
            <a:endParaRPr i="0" sz="1200" u="none" cap="none" strike="noStrike">
              <a:solidFill>
                <a:schemeClr val="dk1"/>
              </a:solidFill>
              <a:latin typeface="Times New Roman"/>
              <a:ea typeface="Times New Roman"/>
              <a:cs typeface="Times New Roman"/>
              <a:sym typeface="Times New Roman"/>
            </a:endParaRPr>
          </a:p>
          <a:p>
            <a:pPr indent="-368300" lvl="0" marL="457200" marR="0" rtl="0" algn="just">
              <a:lnSpc>
                <a:spcPct val="100000"/>
              </a:lnSpc>
              <a:spcBef>
                <a:spcPts val="0"/>
              </a:spcBef>
              <a:spcAft>
                <a:spcPts val="0"/>
              </a:spcAft>
              <a:buClr>
                <a:schemeClr val="dk1"/>
              </a:buClr>
              <a:buSzPts val="2200"/>
              <a:buFont typeface="Times New Roman"/>
              <a:buChar char="➢"/>
            </a:pPr>
            <a:r>
              <a:rPr i="0" lang="en" sz="2200" u="none" cap="none" strike="noStrike">
                <a:solidFill>
                  <a:schemeClr val="dk1"/>
                </a:solidFill>
                <a:latin typeface="Times New Roman"/>
                <a:ea typeface="Times New Roman"/>
                <a:cs typeface="Times New Roman"/>
                <a:sym typeface="Times New Roman"/>
              </a:rPr>
              <a:t>For identification model the dataset is annotated using VADER (Valence Aware Dictionary for Sentiment Reasoning) sentiment analyzer.</a:t>
            </a:r>
            <a:endParaRPr i="0" sz="2200" u="none" cap="none" strike="noStrike">
              <a:solidFill>
                <a:srgbClr val="000000"/>
              </a:solidFill>
              <a:latin typeface="Times New Roman"/>
              <a:ea typeface="Times New Roman"/>
              <a:cs typeface="Times New Roman"/>
              <a:sym typeface="Times New Roman"/>
            </a:endParaRPr>
          </a:p>
        </p:txBody>
      </p:sp>
      <p:sp>
        <p:nvSpPr>
          <p:cNvPr id="200" name="Google Shape;200;p13"/>
          <p:cNvSpPr txBox="1"/>
          <p:nvPr/>
        </p:nvSpPr>
        <p:spPr>
          <a:xfrm>
            <a:off x="342200" y="442700"/>
            <a:ext cx="3000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chemeClr val="dk1"/>
                </a:solidFill>
                <a:latin typeface="Times New Roman"/>
                <a:ea typeface="Times New Roman"/>
                <a:cs typeface="Times New Roman"/>
                <a:sym typeface="Times New Roman"/>
              </a:rPr>
              <a:t>Methodology</a:t>
            </a:r>
            <a:endParaRPr b="1" i="0" sz="1400" u="none" cap="none" strike="noStrike">
              <a:solidFill>
                <a:srgbClr val="000000"/>
              </a:solidFill>
            </a:endParaRPr>
          </a:p>
        </p:txBody>
      </p:sp>
      <p:pic>
        <p:nvPicPr>
          <p:cNvPr id="201" name="Google Shape;201;p13"/>
          <p:cNvPicPr preferRelativeResize="0"/>
          <p:nvPr/>
        </p:nvPicPr>
        <p:blipFill rotWithShape="1">
          <a:blip r:embed="rId3">
            <a:alphaModFix/>
          </a:blip>
          <a:srcRect b="0" l="0" r="0" t="0"/>
          <a:stretch/>
        </p:blipFill>
        <p:spPr>
          <a:xfrm>
            <a:off x="7765300" y="1817950"/>
            <a:ext cx="4423700" cy="3538096"/>
          </a:xfrm>
          <a:prstGeom prst="rect">
            <a:avLst/>
          </a:prstGeom>
          <a:noFill/>
          <a:ln>
            <a:noFill/>
          </a:ln>
        </p:spPr>
      </p:pic>
      <p:sp>
        <p:nvSpPr>
          <p:cNvPr id="202" name="Google Shape;202;p13"/>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203" name="Google Shape;203;p13"/>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1</a:t>
            </a:r>
            <a:r>
              <a:rPr lang="en">
                <a:solidFill>
                  <a:schemeClr val="lt1"/>
                </a:solidFill>
              </a:rPr>
              <a:t>3</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4"/>
          <p:cNvSpPr txBox="1"/>
          <p:nvPr>
            <p:ph type="title"/>
          </p:nvPr>
        </p:nvSpPr>
        <p:spPr>
          <a:xfrm>
            <a:off x="343921" y="460242"/>
            <a:ext cx="11358000" cy="7635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Clr>
                <a:schemeClr val="dk1"/>
              </a:buClr>
              <a:buSzPts val="990"/>
              <a:buFont typeface="Arial"/>
              <a:buNone/>
            </a:pPr>
            <a:r>
              <a:rPr b="1" lang="en" sz="3640">
                <a:latin typeface="Times New Roman"/>
                <a:ea typeface="Times New Roman"/>
                <a:cs typeface="Times New Roman"/>
                <a:sym typeface="Times New Roman"/>
              </a:rPr>
              <a:t>Methodology</a:t>
            </a:r>
            <a:endParaRPr b="1" sz="3730"/>
          </a:p>
        </p:txBody>
      </p:sp>
      <p:sp>
        <p:nvSpPr>
          <p:cNvPr id="209" name="Google Shape;209;p14"/>
          <p:cNvSpPr txBox="1"/>
          <p:nvPr>
            <p:ph idx="1" type="body"/>
          </p:nvPr>
        </p:nvSpPr>
        <p:spPr>
          <a:xfrm>
            <a:off x="415400" y="1423600"/>
            <a:ext cx="8367300" cy="4507800"/>
          </a:xfrm>
          <a:prstGeom prst="rect">
            <a:avLst/>
          </a:prstGeom>
          <a:noFill/>
          <a:ln>
            <a:noFill/>
          </a:ln>
        </p:spPr>
        <p:txBody>
          <a:bodyPr anchorCtr="0" anchor="t" bIns="121875" lIns="121875" spcFirstLastPara="1" rIns="121875" wrap="square" tIns="121875">
            <a:normAutofit fontScale="92500" lnSpcReduction="10000"/>
          </a:bodyPr>
          <a:lstStyle/>
          <a:p>
            <a:pPr indent="-285750" lvl="0" marL="285750" rtl="0" algn="just">
              <a:lnSpc>
                <a:spcPct val="100000"/>
              </a:lnSpc>
              <a:spcBef>
                <a:spcPts val="0"/>
              </a:spcBef>
              <a:spcAft>
                <a:spcPts val="0"/>
              </a:spcAft>
              <a:buClr>
                <a:schemeClr val="dk1"/>
              </a:buClr>
              <a:buSzPct val="108108"/>
              <a:buFont typeface="Times New Roman"/>
              <a:buChar char="➢"/>
            </a:pPr>
            <a:r>
              <a:rPr lang="en">
                <a:solidFill>
                  <a:schemeClr val="dk1"/>
                </a:solidFill>
                <a:latin typeface="Times New Roman"/>
                <a:ea typeface="Times New Roman"/>
                <a:cs typeface="Times New Roman"/>
                <a:sym typeface="Times New Roman"/>
              </a:rPr>
              <a:t>The bully classification model shall be able to classify  tweets into six  classes:</a:t>
            </a:r>
            <a:endParaRPr>
              <a:solidFill>
                <a:schemeClr val="dk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Clr>
                <a:schemeClr val="dk1"/>
              </a:buClr>
              <a:buSzPct val="108108"/>
              <a:buFont typeface="Arial"/>
              <a:buNone/>
            </a:pPr>
            <a:r>
              <a:t/>
            </a:r>
            <a:endParaRPr sz="1300">
              <a:solidFill>
                <a:schemeClr val="dk1"/>
              </a:solidFill>
              <a:latin typeface="Times New Roman"/>
              <a:ea typeface="Times New Roman"/>
              <a:cs typeface="Times New Roman"/>
              <a:sym typeface="Times New Roman"/>
            </a:endParaRPr>
          </a:p>
          <a:p>
            <a:pPr indent="-381000" lvl="0" marL="914400" rtl="0" algn="just">
              <a:lnSpc>
                <a:spcPct val="115000"/>
              </a:lnSpc>
              <a:spcBef>
                <a:spcPts val="0"/>
              </a:spcBef>
              <a:spcAft>
                <a:spcPts val="0"/>
              </a:spcAft>
              <a:buClr>
                <a:schemeClr val="dk1"/>
              </a:buClr>
              <a:buSzPct val="108108"/>
              <a:buFont typeface="Times New Roman"/>
              <a:buChar char="❏"/>
            </a:pPr>
            <a:r>
              <a:rPr lang="en">
                <a:solidFill>
                  <a:schemeClr val="dk1"/>
                </a:solidFill>
                <a:latin typeface="Times New Roman"/>
                <a:ea typeface="Times New Roman"/>
                <a:cs typeface="Times New Roman"/>
                <a:sym typeface="Times New Roman"/>
              </a:rPr>
              <a:t>Racism</a:t>
            </a:r>
            <a:endParaRPr>
              <a:solidFill>
                <a:schemeClr val="dk1"/>
              </a:solidFill>
              <a:latin typeface="Times New Roman"/>
              <a:ea typeface="Times New Roman"/>
              <a:cs typeface="Times New Roman"/>
              <a:sym typeface="Times New Roman"/>
            </a:endParaRPr>
          </a:p>
          <a:p>
            <a:pPr indent="-381000" lvl="0" marL="914400" rtl="0" algn="just">
              <a:lnSpc>
                <a:spcPct val="115000"/>
              </a:lnSpc>
              <a:spcBef>
                <a:spcPts val="0"/>
              </a:spcBef>
              <a:spcAft>
                <a:spcPts val="0"/>
              </a:spcAft>
              <a:buClr>
                <a:schemeClr val="dk1"/>
              </a:buClr>
              <a:buSzPct val="108108"/>
              <a:buFont typeface="Times New Roman"/>
              <a:buChar char="❏"/>
            </a:pPr>
            <a:r>
              <a:rPr lang="en">
                <a:solidFill>
                  <a:schemeClr val="dk1"/>
                </a:solidFill>
                <a:latin typeface="Times New Roman"/>
                <a:ea typeface="Times New Roman"/>
                <a:cs typeface="Times New Roman"/>
                <a:sym typeface="Times New Roman"/>
              </a:rPr>
              <a:t>Offensive</a:t>
            </a:r>
            <a:endParaRPr>
              <a:solidFill>
                <a:schemeClr val="dk1"/>
              </a:solidFill>
              <a:latin typeface="Times New Roman"/>
              <a:ea typeface="Times New Roman"/>
              <a:cs typeface="Times New Roman"/>
              <a:sym typeface="Times New Roman"/>
            </a:endParaRPr>
          </a:p>
          <a:p>
            <a:pPr indent="-381000" lvl="0" marL="914400" rtl="0" algn="just">
              <a:lnSpc>
                <a:spcPct val="115000"/>
              </a:lnSpc>
              <a:spcBef>
                <a:spcPts val="0"/>
              </a:spcBef>
              <a:spcAft>
                <a:spcPts val="0"/>
              </a:spcAft>
              <a:buClr>
                <a:schemeClr val="dk1"/>
              </a:buClr>
              <a:buSzPct val="108108"/>
              <a:buFont typeface="Times New Roman"/>
              <a:buChar char="❏"/>
            </a:pPr>
            <a:r>
              <a:rPr lang="en">
                <a:solidFill>
                  <a:schemeClr val="dk1"/>
                </a:solidFill>
                <a:latin typeface="Times New Roman"/>
                <a:ea typeface="Times New Roman"/>
                <a:cs typeface="Times New Roman"/>
                <a:sym typeface="Times New Roman"/>
              </a:rPr>
              <a:t>Misogyny</a:t>
            </a:r>
            <a:endParaRPr>
              <a:solidFill>
                <a:schemeClr val="dk1"/>
              </a:solidFill>
              <a:latin typeface="Times New Roman"/>
              <a:ea typeface="Times New Roman"/>
              <a:cs typeface="Times New Roman"/>
              <a:sym typeface="Times New Roman"/>
            </a:endParaRPr>
          </a:p>
          <a:p>
            <a:pPr indent="-381000" lvl="0" marL="914400" rtl="0" algn="just">
              <a:lnSpc>
                <a:spcPct val="115000"/>
              </a:lnSpc>
              <a:spcBef>
                <a:spcPts val="0"/>
              </a:spcBef>
              <a:spcAft>
                <a:spcPts val="0"/>
              </a:spcAft>
              <a:buClr>
                <a:schemeClr val="dk1"/>
              </a:buClr>
              <a:buSzPct val="108108"/>
              <a:buFont typeface="Times New Roman"/>
              <a:buChar char="❏"/>
            </a:pPr>
            <a:r>
              <a:rPr lang="en">
                <a:solidFill>
                  <a:schemeClr val="dk1"/>
                </a:solidFill>
                <a:latin typeface="Times New Roman"/>
                <a:ea typeface="Times New Roman"/>
                <a:cs typeface="Times New Roman"/>
                <a:sym typeface="Times New Roman"/>
              </a:rPr>
              <a:t>Attacking</a:t>
            </a:r>
            <a:endParaRPr>
              <a:solidFill>
                <a:schemeClr val="dk1"/>
              </a:solidFill>
              <a:latin typeface="Times New Roman"/>
              <a:ea typeface="Times New Roman"/>
              <a:cs typeface="Times New Roman"/>
              <a:sym typeface="Times New Roman"/>
            </a:endParaRPr>
          </a:p>
          <a:p>
            <a:pPr indent="-381000" lvl="0" marL="914400" rtl="0" algn="just">
              <a:lnSpc>
                <a:spcPct val="115000"/>
              </a:lnSpc>
              <a:spcBef>
                <a:spcPts val="0"/>
              </a:spcBef>
              <a:spcAft>
                <a:spcPts val="0"/>
              </a:spcAft>
              <a:buClr>
                <a:schemeClr val="dk1"/>
              </a:buClr>
              <a:buSzPct val="108108"/>
              <a:buFont typeface="Times New Roman"/>
              <a:buChar char="❏"/>
            </a:pPr>
            <a:r>
              <a:rPr lang="en">
                <a:solidFill>
                  <a:schemeClr val="dk1"/>
                </a:solidFill>
                <a:latin typeface="Times New Roman"/>
                <a:ea typeface="Times New Roman"/>
                <a:cs typeface="Times New Roman"/>
                <a:sym typeface="Times New Roman"/>
              </a:rPr>
              <a:t>Positive</a:t>
            </a:r>
            <a:endParaRPr>
              <a:solidFill>
                <a:schemeClr val="dk1"/>
              </a:solidFill>
              <a:latin typeface="Times New Roman"/>
              <a:ea typeface="Times New Roman"/>
              <a:cs typeface="Times New Roman"/>
              <a:sym typeface="Times New Roman"/>
            </a:endParaRPr>
          </a:p>
          <a:p>
            <a:pPr indent="-381000" lvl="0" marL="914400" rtl="0" algn="just">
              <a:lnSpc>
                <a:spcPct val="115000"/>
              </a:lnSpc>
              <a:spcBef>
                <a:spcPts val="0"/>
              </a:spcBef>
              <a:spcAft>
                <a:spcPts val="0"/>
              </a:spcAft>
              <a:buClr>
                <a:schemeClr val="dk1"/>
              </a:buClr>
              <a:buSzPct val="108108"/>
              <a:buFont typeface="Times New Roman"/>
              <a:buChar char="❏"/>
            </a:pPr>
            <a:r>
              <a:rPr lang="en">
                <a:solidFill>
                  <a:schemeClr val="dk1"/>
                </a:solidFill>
                <a:latin typeface="Times New Roman"/>
                <a:ea typeface="Times New Roman"/>
                <a:cs typeface="Times New Roman"/>
                <a:sym typeface="Times New Roman"/>
              </a:rPr>
              <a:t>Neutral</a:t>
            </a:r>
            <a:endParaRPr>
              <a:solidFill>
                <a:schemeClr val="dk1"/>
              </a:solidFill>
              <a:latin typeface="Times New Roman"/>
              <a:ea typeface="Times New Roman"/>
              <a:cs typeface="Times New Roman"/>
              <a:sym typeface="Times New Roman"/>
            </a:endParaRPr>
          </a:p>
          <a:p>
            <a:pPr indent="0" lvl="0" marL="1371600" rtl="0" algn="just">
              <a:lnSpc>
                <a:spcPct val="115000"/>
              </a:lnSpc>
              <a:spcBef>
                <a:spcPts val="0"/>
              </a:spcBef>
              <a:spcAft>
                <a:spcPts val="0"/>
              </a:spcAft>
              <a:buClr>
                <a:schemeClr val="dk1"/>
              </a:buClr>
              <a:buSzPct val="108108"/>
              <a:buFont typeface="Arial"/>
              <a:buNone/>
            </a:pPr>
            <a:r>
              <a:t/>
            </a:r>
            <a:endParaRPr sz="1100">
              <a:solidFill>
                <a:schemeClr val="dk1"/>
              </a:solidFill>
              <a:latin typeface="Times New Roman"/>
              <a:ea typeface="Times New Roman"/>
              <a:cs typeface="Times New Roman"/>
              <a:sym typeface="Times New Roman"/>
            </a:endParaRPr>
          </a:p>
          <a:p>
            <a:pPr indent="-381000" lvl="0" marL="457200" rtl="0" algn="just">
              <a:lnSpc>
                <a:spcPct val="100000"/>
              </a:lnSpc>
              <a:spcBef>
                <a:spcPts val="0"/>
              </a:spcBef>
              <a:spcAft>
                <a:spcPts val="0"/>
              </a:spcAft>
              <a:buClr>
                <a:schemeClr val="dk1"/>
              </a:buClr>
              <a:buSzPct val="108108"/>
              <a:buFont typeface="Times New Roman"/>
              <a:buChar char="➢"/>
            </a:pPr>
            <a:r>
              <a:rPr lang="en">
                <a:solidFill>
                  <a:schemeClr val="dk1"/>
                </a:solidFill>
                <a:latin typeface="Times New Roman"/>
                <a:ea typeface="Times New Roman"/>
                <a:cs typeface="Times New Roman"/>
                <a:sym typeface="Times New Roman"/>
              </a:rPr>
              <a:t>For classification model the dataset is annotated manually and the Cohen’s kappa score for three annotators annotation is 0.83.</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1600"/>
              </a:spcAft>
              <a:buSzPct val="108108"/>
              <a:buNone/>
            </a:pPr>
            <a:r>
              <a:t/>
            </a:r>
            <a:endParaRPr/>
          </a:p>
        </p:txBody>
      </p:sp>
      <p:sp>
        <p:nvSpPr>
          <p:cNvPr id="210" name="Google Shape;210;p14"/>
          <p:cNvSpPr txBox="1"/>
          <p:nvPr/>
        </p:nvSpPr>
        <p:spPr>
          <a:xfrm>
            <a:off x="0" y="6457800"/>
            <a:ext cx="1218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pic>
        <p:nvPicPr>
          <p:cNvPr id="211" name="Google Shape;211;p14"/>
          <p:cNvPicPr preferRelativeResize="0"/>
          <p:nvPr/>
        </p:nvPicPr>
        <p:blipFill rotWithShape="1">
          <a:blip r:embed="rId3">
            <a:alphaModFix/>
          </a:blip>
          <a:srcRect b="0" l="0" r="0" t="0"/>
          <a:stretch/>
        </p:blipFill>
        <p:spPr>
          <a:xfrm>
            <a:off x="8935200" y="2395217"/>
            <a:ext cx="3101350" cy="2067567"/>
          </a:xfrm>
          <a:prstGeom prst="rect">
            <a:avLst/>
          </a:prstGeom>
          <a:noFill/>
          <a:ln>
            <a:noFill/>
          </a:ln>
        </p:spPr>
      </p:pic>
      <p:sp>
        <p:nvSpPr>
          <p:cNvPr id="212" name="Google Shape;212;p14"/>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213" name="Google Shape;213;p14"/>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214" name="Google Shape;214;p14"/>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1</a:t>
            </a:r>
            <a:r>
              <a:rPr lang="en">
                <a:solidFill>
                  <a:schemeClr val="lt1"/>
                </a:solidFill>
              </a:rPr>
              <a:t>4</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5"/>
          <p:cNvSpPr txBox="1"/>
          <p:nvPr>
            <p:ph type="title"/>
          </p:nvPr>
        </p:nvSpPr>
        <p:spPr>
          <a:xfrm>
            <a:off x="358796" y="450342"/>
            <a:ext cx="11358000" cy="7635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Clr>
                <a:schemeClr val="dk1"/>
              </a:buClr>
              <a:buSzPts val="990"/>
              <a:buFont typeface="Arial"/>
              <a:buNone/>
            </a:pPr>
            <a:r>
              <a:rPr b="1" lang="en" sz="3640">
                <a:latin typeface="Times New Roman"/>
                <a:ea typeface="Times New Roman"/>
                <a:cs typeface="Times New Roman"/>
                <a:sym typeface="Times New Roman"/>
              </a:rPr>
              <a:t>Methodology</a:t>
            </a:r>
            <a:endParaRPr b="1" sz="3730"/>
          </a:p>
        </p:txBody>
      </p:sp>
      <p:sp>
        <p:nvSpPr>
          <p:cNvPr id="220" name="Google Shape;220;p15"/>
          <p:cNvSpPr txBox="1"/>
          <p:nvPr>
            <p:ph idx="1" type="body"/>
          </p:nvPr>
        </p:nvSpPr>
        <p:spPr>
          <a:xfrm>
            <a:off x="387150" y="1476925"/>
            <a:ext cx="11301300" cy="4540500"/>
          </a:xfrm>
          <a:prstGeom prst="rect">
            <a:avLst/>
          </a:prstGeom>
          <a:noFill/>
          <a:ln>
            <a:noFill/>
          </a:ln>
        </p:spPr>
        <p:txBody>
          <a:bodyPr anchorCtr="0" anchor="t" bIns="121875" lIns="121875" spcFirstLastPara="1" rIns="121875" wrap="square" tIns="121875">
            <a:normAutofit/>
          </a:bodyPr>
          <a:lstStyle/>
          <a:p>
            <a:pPr indent="0" lvl="0" marL="0" rtl="0" algn="just">
              <a:lnSpc>
                <a:spcPct val="100000"/>
              </a:lnSpc>
              <a:spcBef>
                <a:spcPts val="0"/>
              </a:spcBef>
              <a:spcAft>
                <a:spcPts val="0"/>
              </a:spcAft>
              <a:buClr>
                <a:schemeClr val="dk1"/>
              </a:buClr>
              <a:buSzPts val="2400"/>
              <a:buFont typeface="Arial"/>
              <a:buNone/>
            </a:pPr>
            <a:r>
              <a:rPr b="1" lang="en">
                <a:solidFill>
                  <a:schemeClr val="dk1"/>
                </a:solidFill>
                <a:latin typeface="Times New Roman"/>
                <a:ea typeface="Times New Roman"/>
                <a:cs typeface="Times New Roman"/>
                <a:sym typeface="Times New Roman"/>
              </a:rPr>
              <a:t>Data Preprocessing:</a:t>
            </a:r>
            <a:endParaRPr/>
          </a:p>
        </p:txBody>
      </p:sp>
      <p:sp>
        <p:nvSpPr>
          <p:cNvPr id="221" name="Google Shape;221;p15"/>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222" name="Google Shape;222;p15"/>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223" name="Google Shape;223;p15"/>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1</a:t>
            </a:r>
            <a:r>
              <a:rPr lang="en">
                <a:solidFill>
                  <a:schemeClr val="lt1"/>
                </a:solidFill>
              </a:rPr>
              <a:t>5</a:t>
            </a:r>
            <a:endParaRPr b="0" i="0" sz="1400" u="none" cap="none" strike="noStrike">
              <a:solidFill>
                <a:schemeClr val="lt1"/>
              </a:solidFill>
              <a:latin typeface="Arial"/>
              <a:ea typeface="Arial"/>
              <a:cs typeface="Arial"/>
              <a:sym typeface="Arial"/>
            </a:endParaRPr>
          </a:p>
        </p:txBody>
      </p:sp>
      <p:pic>
        <p:nvPicPr>
          <p:cNvPr id="224" name="Google Shape;224;p15"/>
          <p:cNvPicPr preferRelativeResize="0"/>
          <p:nvPr/>
        </p:nvPicPr>
        <p:blipFill>
          <a:blip r:embed="rId3">
            <a:alphaModFix/>
          </a:blip>
          <a:stretch>
            <a:fillRect/>
          </a:stretch>
        </p:blipFill>
        <p:spPr>
          <a:xfrm>
            <a:off x="318138" y="2646900"/>
            <a:ext cx="11439324" cy="3057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11f0b7a2659_1_0"/>
          <p:cNvSpPr txBox="1"/>
          <p:nvPr>
            <p:ph type="title"/>
          </p:nvPr>
        </p:nvSpPr>
        <p:spPr>
          <a:xfrm>
            <a:off x="358796" y="459292"/>
            <a:ext cx="11358000" cy="7635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Clr>
                <a:schemeClr val="dk1"/>
              </a:buClr>
              <a:buSzPts val="990"/>
              <a:buFont typeface="Arial"/>
              <a:buNone/>
            </a:pPr>
            <a:r>
              <a:rPr b="1" lang="en" sz="3640">
                <a:latin typeface="Times New Roman"/>
                <a:ea typeface="Times New Roman"/>
                <a:cs typeface="Times New Roman"/>
                <a:sym typeface="Times New Roman"/>
              </a:rPr>
              <a:t>Methodology</a:t>
            </a:r>
            <a:endParaRPr b="1" sz="3730"/>
          </a:p>
        </p:txBody>
      </p:sp>
      <p:sp>
        <p:nvSpPr>
          <p:cNvPr id="230" name="Google Shape;230;g11f0b7a2659_1_0"/>
          <p:cNvSpPr txBox="1"/>
          <p:nvPr>
            <p:ph idx="1" type="body"/>
          </p:nvPr>
        </p:nvSpPr>
        <p:spPr>
          <a:xfrm>
            <a:off x="415500" y="1494825"/>
            <a:ext cx="11301300" cy="4540500"/>
          </a:xfrm>
          <a:prstGeom prst="rect">
            <a:avLst/>
          </a:prstGeom>
          <a:noFill/>
          <a:ln>
            <a:noFill/>
          </a:ln>
        </p:spPr>
        <p:txBody>
          <a:bodyPr anchorCtr="0" anchor="t" bIns="121875" lIns="121875" spcFirstLastPara="1" rIns="121875" wrap="square" tIns="121875">
            <a:normAutofit lnSpcReduction="20000"/>
          </a:bodyPr>
          <a:lstStyle/>
          <a:p>
            <a:pPr indent="0" lvl="0" marL="0" rtl="0" algn="just">
              <a:lnSpc>
                <a:spcPct val="100000"/>
              </a:lnSpc>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Building ML Models:</a:t>
            </a:r>
            <a:endParaRPr b="1">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t/>
            </a:r>
            <a:endParaRPr b="1" sz="1200">
              <a:solidFill>
                <a:schemeClr val="dk1"/>
              </a:solidFill>
              <a:latin typeface="Times New Roman"/>
              <a:ea typeface="Times New Roman"/>
              <a:cs typeface="Times New Roman"/>
              <a:sym typeface="Times New Roman"/>
            </a:endParaRPr>
          </a:p>
          <a:p>
            <a:pPr indent="-368300" lvl="0" marL="457200" rtl="0" algn="just">
              <a:lnSpc>
                <a:spcPct val="10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Techniques used for feature extraction: </a:t>
            </a:r>
            <a:endParaRPr sz="2200">
              <a:solidFill>
                <a:schemeClr val="dk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600">
              <a:solidFill>
                <a:schemeClr val="dk1"/>
              </a:solidFill>
              <a:latin typeface="Times New Roman"/>
              <a:ea typeface="Times New Roman"/>
              <a:cs typeface="Times New Roman"/>
              <a:sym typeface="Times New Roman"/>
            </a:endParaRPr>
          </a:p>
          <a:p>
            <a:pPr indent="-368300" lvl="0" marL="914400" rtl="0" algn="just">
              <a:lnSpc>
                <a:spcPct val="10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Bag of Words ( BoW)</a:t>
            </a:r>
            <a:endParaRPr sz="2200">
              <a:solidFill>
                <a:schemeClr val="dk1"/>
              </a:solidFill>
              <a:latin typeface="Times New Roman"/>
              <a:ea typeface="Times New Roman"/>
              <a:cs typeface="Times New Roman"/>
              <a:sym typeface="Times New Roman"/>
            </a:endParaRPr>
          </a:p>
          <a:p>
            <a:pPr indent="0" lvl="0" marL="1371600" rtl="0" algn="just">
              <a:lnSpc>
                <a:spcPct val="100000"/>
              </a:lnSpc>
              <a:spcBef>
                <a:spcPts val="0"/>
              </a:spcBef>
              <a:spcAft>
                <a:spcPts val="0"/>
              </a:spcAft>
              <a:buNone/>
            </a:pPr>
            <a:r>
              <a:t/>
            </a:r>
            <a:endParaRPr sz="900">
              <a:solidFill>
                <a:schemeClr val="dk1"/>
              </a:solidFill>
              <a:latin typeface="Times New Roman"/>
              <a:ea typeface="Times New Roman"/>
              <a:cs typeface="Times New Roman"/>
              <a:sym typeface="Times New Roman"/>
            </a:endParaRPr>
          </a:p>
          <a:p>
            <a:pPr indent="-368300" lvl="0" marL="914400" rtl="0" algn="just">
              <a:lnSpc>
                <a:spcPct val="10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Term Frequency Inverse Document Frequency (TFIDF)</a:t>
            </a:r>
            <a:endParaRPr sz="2200">
              <a:solidFill>
                <a:schemeClr val="dk1"/>
              </a:solidFill>
              <a:latin typeface="Times New Roman"/>
              <a:ea typeface="Times New Roman"/>
              <a:cs typeface="Times New Roman"/>
              <a:sym typeface="Times New Roman"/>
            </a:endParaRPr>
          </a:p>
          <a:p>
            <a:pPr indent="0" lvl="0" marL="1371600" rtl="0" algn="just">
              <a:lnSpc>
                <a:spcPct val="100000"/>
              </a:lnSpc>
              <a:spcBef>
                <a:spcPts val="0"/>
              </a:spcBef>
              <a:spcAft>
                <a:spcPts val="0"/>
              </a:spcAft>
              <a:buNone/>
            </a:pPr>
            <a:r>
              <a:t/>
            </a:r>
            <a:endParaRPr sz="900">
              <a:solidFill>
                <a:schemeClr val="dk1"/>
              </a:solidFill>
              <a:latin typeface="Times New Roman"/>
              <a:ea typeface="Times New Roman"/>
              <a:cs typeface="Times New Roman"/>
              <a:sym typeface="Times New Roman"/>
            </a:endParaRPr>
          </a:p>
          <a:p>
            <a:pPr indent="-368300" lvl="0" marL="914400" rtl="0" algn="just">
              <a:lnSpc>
                <a:spcPct val="10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GloVe word embedding</a:t>
            </a:r>
            <a:endParaRPr sz="22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t/>
            </a:r>
            <a:endParaRPr b="1" sz="800">
              <a:solidFill>
                <a:schemeClr val="dk1"/>
              </a:solidFill>
              <a:latin typeface="Times New Roman"/>
              <a:ea typeface="Times New Roman"/>
              <a:cs typeface="Times New Roman"/>
              <a:sym typeface="Times New Roman"/>
            </a:endParaRPr>
          </a:p>
          <a:p>
            <a:pPr indent="-273050" lvl="0" marL="285750" rtl="0" algn="just">
              <a:lnSpc>
                <a:spcPct val="10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Machine Learning algorithms considered in this study are : </a:t>
            </a:r>
            <a:endParaRPr sz="2200">
              <a:solidFill>
                <a:schemeClr val="dk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600">
              <a:solidFill>
                <a:schemeClr val="dk1"/>
              </a:solidFill>
              <a:latin typeface="Times New Roman"/>
              <a:ea typeface="Times New Roman"/>
              <a:cs typeface="Times New Roman"/>
              <a:sym typeface="Times New Roman"/>
            </a:endParaRPr>
          </a:p>
          <a:p>
            <a:pPr indent="-368300" lvl="0" marL="914400" rtl="0" algn="just">
              <a:lnSpc>
                <a:spcPct val="10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Liblinear based logistic regression</a:t>
            </a:r>
            <a:endParaRPr sz="2200">
              <a:solidFill>
                <a:schemeClr val="dk1"/>
              </a:solidFill>
              <a:latin typeface="Times New Roman"/>
              <a:ea typeface="Times New Roman"/>
              <a:cs typeface="Times New Roman"/>
              <a:sym typeface="Times New Roman"/>
            </a:endParaRPr>
          </a:p>
          <a:p>
            <a:pPr indent="0" lvl="0" marL="1371600" rtl="0" algn="just">
              <a:lnSpc>
                <a:spcPct val="100000"/>
              </a:lnSpc>
              <a:spcBef>
                <a:spcPts val="0"/>
              </a:spcBef>
              <a:spcAft>
                <a:spcPts val="0"/>
              </a:spcAft>
              <a:buNone/>
            </a:pPr>
            <a:r>
              <a:t/>
            </a:r>
            <a:endParaRPr sz="900">
              <a:solidFill>
                <a:schemeClr val="dk1"/>
              </a:solidFill>
              <a:latin typeface="Times New Roman"/>
              <a:ea typeface="Times New Roman"/>
              <a:cs typeface="Times New Roman"/>
              <a:sym typeface="Times New Roman"/>
            </a:endParaRPr>
          </a:p>
          <a:p>
            <a:pPr indent="-368300" lvl="0" marL="914400" rtl="0" algn="just">
              <a:lnSpc>
                <a:spcPct val="10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Multinomial Naive Bayes</a:t>
            </a:r>
            <a:endParaRPr sz="2200">
              <a:solidFill>
                <a:schemeClr val="dk1"/>
              </a:solidFill>
              <a:latin typeface="Times New Roman"/>
              <a:ea typeface="Times New Roman"/>
              <a:cs typeface="Times New Roman"/>
              <a:sym typeface="Times New Roman"/>
            </a:endParaRPr>
          </a:p>
          <a:p>
            <a:pPr indent="0" lvl="0" marL="1371600" rtl="0" algn="just">
              <a:lnSpc>
                <a:spcPct val="100000"/>
              </a:lnSpc>
              <a:spcBef>
                <a:spcPts val="0"/>
              </a:spcBef>
              <a:spcAft>
                <a:spcPts val="0"/>
              </a:spcAft>
              <a:buNone/>
            </a:pPr>
            <a:r>
              <a:t/>
            </a:r>
            <a:endParaRPr sz="900">
              <a:solidFill>
                <a:schemeClr val="dk1"/>
              </a:solidFill>
              <a:latin typeface="Times New Roman"/>
              <a:ea typeface="Times New Roman"/>
              <a:cs typeface="Times New Roman"/>
              <a:sym typeface="Times New Roman"/>
            </a:endParaRPr>
          </a:p>
          <a:p>
            <a:pPr indent="-368300" lvl="0" marL="914400" rtl="0" algn="just">
              <a:lnSpc>
                <a:spcPct val="10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Random Forest</a:t>
            </a:r>
            <a:endParaRPr sz="2200">
              <a:solidFill>
                <a:schemeClr val="dk1"/>
              </a:solidFill>
              <a:latin typeface="Times New Roman"/>
              <a:ea typeface="Times New Roman"/>
              <a:cs typeface="Times New Roman"/>
              <a:sym typeface="Times New Roman"/>
            </a:endParaRPr>
          </a:p>
          <a:p>
            <a:pPr indent="0" lvl="0" marL="1371600" rtl="0" algn="just">
              <a:lnSpc>
                <a:spcPct val="100000"/>
              </a:lnSpc>
              <a:spcBef>
                <a:spcPts val="0"/>
              </a:spcBef>
              <a:spcAft>
                <a:spcPts val="0"/>
              </a:spcAft>
              <a:buNone/>
            </a:pPr>
            <a:r>
              <a:t/>
            </a:r>
            <a:endParaRPr sz="900">
              <a:solidFill>
                <a:schemeClr val="dk1"/>
              </a:solidFill>
              <a:latin typeface="Times New Roman"/>
              <a:ea typeface="Times New Roman"/>
              <a:cs typeface="Times New Roman"/>
              <a:sym typeface="Times New Roman"/>
            </a:endParaRPr>
          </a:p>
          <a:p>
            <a:pPr indent="-368300" lvl="0" marL="914400" rtl="0" algn="just">
              <a:lnSpc>
                <a:spcPct val="10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Linear SVM</a:t>
            </a:r>
            <a:endParaRPr sz="2200">
              <a:solidFill>
                <a:schemeClr val="dk1"/>
              </a:solidFill>
              <a:latin typeface="Times New Roman"/>
              <a:ea typeface="Times New Roman"/>
              <a:cs typeface="Times New Roman"/>
              <a:sym typeface="Times New Roman"/>
            </a:endParaRPr>
          </a:p>
          <a:p>
            <a:pPr indent="0" lvl="0" marL="1371600" rtl="0" algn="just">
              <a:lnSpc>
                <a:spcPct val="100000"/>
              </a:lnSpc>
              <a:spcBef>
                <a:spcPts val="0"/>
              </a:spcBef>
              <a:spcAft>
                <a:spcPts val="0"/>
              </a:spcAft>
              <a:buNone/>
            </a:pPr>
            <a:r>
              <a:t/>
            </a:r>
            <a:endParaRPr sz="900">
              <a:solidFill>
                <a:schemeClr val="dk1"/>
              </a:solidFill>
              <a:latin typeface="Times New Roman"/>
              <a:ea typeface="Times New Roman"/>
              <a:cs typeface="Times New Roman"/>
              <a:sym typeface="Times New Roman"/>
            </a:endParaRPr>
          </a:p>
          <a:p>
            <a:pPr indent="-368300" lvl="0" marL="914400" rtl="0" algn="just">
              <a:lnSpc>
                <a:spcPct val="10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Bidirectional LSTM Network</a:t>
            </a:r>
            <a:endParaRPr b="1" sz="2200">
              <a:solidFill>
                <a:schemeClr val="dk1"/>
              </a:solidFill>
              <a:latin typeface="Times New Roman"/>
              <a:ea typeface="Times New Roman"/>
              <a:cs typeface="Times New Roman"/>
              <a:sym typeface="Times New Roman"/>
            </a:endParaRPr>
          </a:p>
        </p:txBody>
      </p:sp>
      <p:sp>
        <p:nvSpPr>
          <p:cNvPr id="231" name="Google Shape;231;g11f0b7a2659_1_0"/>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232" name="Google Shape;232;g11f0b7a2659_1_0"/>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233" name="Google Shape;233;g11f0b7a2659_1_0"/>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1</a:t>
            </a:r>
            <a:r>
              <a:rPr lang="en">
                <a:solidFill>
                  <a:schemeClr val="lt1"/>
                </a:solidFill>
              </a:rPr>
              <a:t>6</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6"/>
          <p:cNvSpPr txBox="1"/>
          <p:nvPr>
            <p:ph type="title"/>
          </p:nvPr>
        </p:nvSpPr>
        <p:spPr>
          <a:xfrm>
            <a:off x="343883" y="459267"/>
            <a:ext cx="11358000" cy="7635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SzPts val="3700"/>
              <a:buNone/>
            </a:pPr>
            <a:r>
              <a:rPr b="1" lang="en" sz="3630">
                <a:latin typeface="Times New Roman"/>
                <a:ea typeface="Times New Roman"/>
                <a:cs typeface="Times New Roman"/>
                <a:sym typeface="Times New Roman"/>
              </a:rPr>
              <a:t>Methodology</a:t>
            </a:r>
            <a:endParaRPr b="1" sz="3630">
              <a:latin typeface="Times New Roman"/>
              <a:ea typeface="Times New Roman"/>
              <a:cs typeface="Times New Roman"/>
              <a:sym typeface="Times New Roman"/>
            </a:endParaRPr>
          </a:p>
        </p:txBody>
      </p:sp>
      <p:sp>
        <p:nvSpPr>
          <p:cNvPr id="239" name="Google Shape;239;p16"/>
          <p:cNvSpPr txBox="1"/>
          <p:nvPr>
            <p:ph idx="1" type="body"/>
          </p:nvPr>
        </p:nvSpPr>
        <p:spPr>
          <a:xfrm>
            <a:off x="415500" y="1575175"/>
            <a:ext cx="6960000" cy="4082400"/>
          </a:xfrm>
          <a:prstGeom prst="rect">
            <a:avLst/>
          </a:prstGeom>
          <a:noFill/>
          <a:ln>
            <a:noFill/>
          </a:ln>
        </p:spPr>
        <p:txBody>
          <a:bodyPr anchorCtr="0" anchor="t" bIns="121875" lIns="121875" spcFirstLastPara="1" rIns="121875" wrap="square" tIns="121875">
            <a:normAutofit lnSpcReduction="20000"/>
          </a:bodyPr>
          <a:lstStyle/>
          <a:p>
            <a:pPr indent="0" lvl="0" marL="0" rtl="0" algn="just">
              <a:lnSpc>
                <a:spcPct val="100000"/>
              </a:lnSpc>
              <a:spcBef>
                <a:spcPts val="0"/>
              </a:spcBef>
              <a:spcAft>
                <a:spcPts val="0"/>
              </a:spcAft>
              <a:buClr>
                <a:schemeClr val="dk1"/>
              </a:buClr>
              <a:buSzPts val="2400"/>
              <a:buFont typeface="Arial"/>
              <a:buNone/>
            </a:pPr>
            <a:r>
              <a:rPr b="1" lang="en">
                <a:solidFill>
                  <a:schemeClr val="dk1"/>
                </a:solidFill>
                <a:latin typeface="Times New Roman"/>
                <a:ea typeface="Times New Roman"/>
                <a:cs typeface="Times New Roman"/>
                <a:sym typeface="Times New Roman"/>
              </a:rPr>
              <a:t>Analyzing Performance:</a:t>
            </a:r>
            <a:endParaRPr b="1">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2400"/>
              <a:buFont typeface="Arial"/>
              <a:buNone/>
            </a:pPr>
            <a:r>
              <a:t/>
            </a:r>
            <a:endParaRPr b="1" sz="1100">
              <a:solidFill>
                <a:schemeClr val="dk1"/>
              </a:solidFill>
              <a:latin typeface="Times New Roman"/>
              <a:ea typeface="Times New Roman"/>
              <a:cs typeface="Times New Roman"/>
              <a:sym typeface="Times New Roman"/>
            </a:endParaRPr>
          </a:p>
          <a:p>
            <a:pPr indent="-368300" lvl="0" marL="457200" rtl="0" algn="just">
              <a:lnSpc>
                <a:spcPct val="10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In both cases, a random train test split of 70-30 was done, where 70% data was considered as the training dataset, while 30% data was considered as the test dataset.</a:t>
            </a:r>
            <a:endParaRPr sz="2200">
              <a:solidFill>
                <a:schemeClr val="dk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368300" lvl="0" marL="457200" rtl="0" algn="just">
              <a:lnSpc>
                <a:spcPct val="10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The metrics used for performance analysis are:</a:t>
            </a:r>
            <a:endParaRPr sz="2200">
              <a:solidFill>
                <a:schemeClr val="dk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368300" lvl="0" marL="914400" rtl="0" algn="just">
              <a:lnSpc>
                <a:spcPct val="10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Precision, Recall and F1 score.</a:t>
            </a:r>
            <a:endParaRPr sz="2200">
              <a:solidFill>
                <a:schemeClr val="dk1"/>
              </a:solidFill>
              <a:latin typeface="Times New Roman"/>
              <a:ea typeface="Times New Roman"/>
              <a:cs typeface="Times New Roman"/>
              <a:sym typeface="Times New Roman"/>
            </a:endParaRPr>
          </a:p>
          <a:p>
            <a:pPr indent="0" lvl="0" marL="1371600" rtl="0" algn="just">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368300" lvl="0" marL="914400" rtl="0" algn="just">
              <a:lnSpc>
                <a:spcPct val="10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Confusion Matrix.</a:t>
            </a:r>
            <a:endParaRPr sz="2200">
              <a:solidFill>
                <a:schemeClr val="dk1"/>
              </a:solidFill>
              <a:latin typeface="Times New Roman"/>
              <a:ea typeface="Times New Roman"/>
              <a:cs typeface="Times New Roman"/>
              <a:sym typeface="Times New Roman"/>
            </a:endParaRPr>
          </a:p>
          <a:p>
            <a:pPr indent="0" lvl="0" marL="1371600" rtl="0" algn="just">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368300" lvl="0" marL="914400" rtl="0" algn="just">
              <a:lnSpc>
                <a:spcPct val="10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ROC curve.</a:t>
            </a:r>
            <a:endParaRPr sz="22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SzPts val="2400"/>
              <a:buNone/>
            </a:pPr>
            <a:r>
              <a:t/>
            </a:r>
            <a:endParaRPr/>
          </a:p>
        </p:txBody>
      </p:sp>
      <p:pic>
        <p:nvPicPr>
          <p:cNvPr id="240" name="Google Shape;240;p16"/>
          <p:cNvPicPr preferRelativeResize="0"/>
          <p:nvPr/>
        </p:nvPicPr>
        <p:blipFill rotWithShape="1">
          <a:blip r:embed="rId3">
            <a:alphaModFix/>
          </a:blip>
          <a:srcRect b="0" l="0" r="0" t="0"/>
          <a:stretch/>
        </p:blipFill>
        <p:spPr>
          <a:xfrm>
            <a:off x="7425473" y="1488442"/>
            <a:ext cx="4601651" cy="4255862"/>
          </a:xfrm>
          <a:prstGeom prst="rect">
            <a:avLst/>
          </a:prstGeom>
          <a:noFill/>
          <a:ln>
            <a:noFill/>
          </a:ln>
        </p:spPr>
      </p:pic>
      <p:sp>
        <p:nvSpPr>
          <p:cNvPr id="241" name="Google Shape;241;p16"/>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242" name="Google Shape;242;p16"/>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243" name="Google Shape;243;p16"/>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1</a:t>
            </a:r>
            <a:r>
              <a:rPr lang="en">
                <a:solidFill>
                  <a:schemeClr val="lt1"/>
                </a:solidFill>
              </a:rPr>
              <a:t>7</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2"/>
          <p:cNvSpPr/>
          <p:nvPr/>
        </p:nvSpPr>
        <p:spPr>
          <a:xfrm>
            <a:off x="0" y="65271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69" name="Google Shape;69;p2"/>
          <p:cNvSpPr/>
          <p:nvPr/>
        </p:nvSpPr>
        <p:spPr>
          <a:xfrm>
            <a:off x="4667375" y="9075"/>
            <a:ext cx="330900" cy="65181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txBox="1"/>
          <p:nvPr/>
        </p:nvSpPr>
        <p:spPr>
          <a:xfrm>
            <a:off x="1250225" y="2898675"/>
            <a:ext cx="2336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Times New Roman"/>
                <a:ea typeface="Times New Roman"/>
                <a:cs typeface="Times New Roman"/>
                <a:sym typeface="Times New Roman"/>
              </a:rPr>
              <a:t>OUTLINE</a:t>
            </a:r>
            <a:endParaRPr b="1" i="0" sz="3600" u="none" cap="none" strike="noStrike">
              <a:solidFill>
                <a:srgbClr val="000000"/>
              </a:solidFill>
              <a:latin typeface="Times New Roman"/>
              <a:ea typeface="Times New Roman"/>
              <a:cs typeface="Times New Roman"/>
              <a:sym typeface="Times New Roman"/>
            </a:endParaRPr>
          </a:p>
        </p:txBody>
      </p:sp>
      <p:sp>
        <p:nvSpPr>
          <p:cNvPr id="71" name="Google Shape;71;p2"/>
          <p:cNvSpPr txBox="1"/>
          <p:nvPr/>
        </p:nvSpPr>
        <p:spPr>
          <a:xfrm>
            <a:off x="5687900" y="1024800"/>
            <a:ext cx="5150100" cy="5232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chemeClr val="dk1"/>
              </a:buClr>
              <a:buSzPts val="2200"/>
              <a:buFont typeface="Times New Roman"/>
              <a:buChar char="●"/>
            </a:pPr>
            <a:r>
              <a:rPr b="0" i="0" lang="en" sz="2200" u="none" cap="none" strike="noStrike">
                <a:solidFill>
                  <a:srgbClr val="000000"/>
                </a:solidFill>
                <a:latin typeface="Times New Roman"/>
                <a:ea typeface="Times New Roman"/>
                <a:cs typeface="Times New Roman"/>
                <a:sym typeface="Times New Roman"/>
              </a:rPr>
              <a:t>Introduction</a:t>
            </a:r>
            <a:endParaRPr b="0" i="0" sz="2200" u="none" cap="none" strike="noStrike">
              <a:solidFill>
                <a:schemeClr val="dk1"/>
              </a:solidFill>
              <a:latin typeface="Times New Roman"/>
              <a:ea typeface="Times New Roman"/>
              <a:cs typeface="Times New Roman"/>
              <a:sym typeface="Times New Roman"/>
            </a:endParaRPr>
          </a:p>
        </p:txBody>
      </p:sp>
      <p:sp>
        <p:nvSpPr>
          <p:cNvPr id="72" name="Google Shape;72;p2"/>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0</a:t>
            </a:r>
            <a:r>
              <a:rPr lang="en">
                <a:solidFill>
                  <a:schemeClr val="lt1"/>
                </a:solidFill>
              </a:rPr>
              <a:t>1</a:t>
            </a:r>
            <a:endParaRPr b="0" i="0" sz="1400" u="none" cap="none" strike="noStrike">
              <a:solidFill>
                <a:schemeClr val="lt1"/>
              </a:solidFill>
              <a:latin typeface="Arial"/>
              <a:ea typeface="Arial"/>
              <a:cs typeface="Arial"/>
              <a:sym typeface="Arial"/>
            </a:endParaRPr>
          </a:p>
        </p:txBody>
      </p:sp>
      <p:sp>
        <p:nvSpPr>
          <p:cNvPr id="73" name="Google Shape;73;p2"/>
          <p:cNvSpPr txBox="1"/>
          <p:nvPr/>
        </p:nvSpPr>
        <p:spPr>
          <a:xfrm>
            <a:off x="5704550" y="1607055"/>
            <a:ext cx="5116800" cy="5232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15000"/>
              </a:lnSpc>
              <a:spcBef>
                <a:spcPts val="0"/>
              </a:spcBef>
              <a:spcAft>
                <a:spcPts val="0"/>
              </a:spcAft>
              <a:buClr>
                <a:srgbClr val="000000"/>
              </a:buClr>
              <a:buSzPts val="2200"/>
              <a:buFont typeface="Times New Roman"/>
              <a:buChar char="●"/>
            </a:pPr>
            <a:r>
              <a:rPr b="0" i="0" lang="en" sz="2200" u="none" cap="none" strike="noStrike">
                <a:solidFill>
                  <a:schemeClr val="dk1"/>
                </a:solidFill>
                <a:latin typeface="Times New Roman"/>
                <a:ea typeface="Times New Roman"/>
                <a:cs typeface="Times New Roman"/>
                <a:sym typeface="Times New Roman"/>
              </a:rPr>
              <a:t>Literature Review</a:t>
            </a:r>
            <a:endParaRPr b="0" i="0" sz="2200" u="none" cap="none" strike="noStrike">
              <a:solidFill>
                <a:srgbClr val="000000"/>
              </a:solidFill>
              <a:latin typeface="Times New Roman"/>
              <a:ea typeface="Times New Roman"/>
              <a:cs typeface="Times New Roman"/>
              <a:sym typeface="Times New Roman"/>
            </a:endParaRPr>
          </a:p>
        </p:txBody>
      </p:sp>
      <p:sp>
        <p:nvSpPr>
          <p:cNvPr id="74" name="Google Shape;74;p2"/>
          <p:cNvSpPr txBox="1"/>
          <p:nvPr/>
        </p:nvSpPr>
        <p:spPr>
          <a:xfrm>
            <a:off x="5704550" y="2178235"/>
            <a:ext cx="5116800" cy="5232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15000"/>
              </a:lnSpc>
              <a:spcBef>
                <a:spcPts val="0"/>
              </a:spcBef>
              <a:spcAft>
                <a:spcPts val="0"/>
              </a:spcAft>
              <a:buClr>
                <a:srgbClr val="000000"/>
              </a:buClr>
              <a:buSzPts val="2200"/>
              <a:buFont typeface="Times New Roman"/>
              <a:buChar char="●"/>
            </a:pPr>
            <a:r>
              <a:rPr b="0" i="0" lang="en" sz="2200" u="none" cap="none" strike="noStrike">
                <a:solidFill>
                  <a:schemeClr val="dk1"/>
                </a:solidFill>
                <a:latin typeface="Times New Roman"/>
                <a:ea typeface="Times New Roman"/>
                <a:cs typeface="Times New Roman"/>
                <a:sym typeface="Times New Roman"/>
              </a:rPr>
              <a:t>Objective</a:t>
            </a:r>
            <a:endParaRPr b="0" i="0" sz="2200" u="none" cap="none" strike="noStrike">
              <a:solidFill>
                <a:srgbClr val="000000"/>
              </a:solidFill>
              <a:latin typeface="Times New Roman"/>
              <a:ea typeface="Times New Roman"/>
              <a:cs typeface="Times New Roman"/>
              <a:sym typeface="Times New Roman"/>
            </a:endParaRPr>
          </a:p>
        </p:txBody>
      </p:sp>
      <p:sp>
        <p:nvSpPr>
          <p:cNvPr id="75" name="Google Shape;75;p2"/>
          <p:cNvSpPr txBox="1"/>
          <p:nvPr/>
        </p:nvSpPr>
        <p:spPr>
          <a:xfrm>
            <a:off x="5721200" y="2743725"/>
            <a:ext cx="5116800" cy="5232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15000"/>
              </a:lnSpc>
              <a:spcBef>
                <a:spcPts val="0"/>
              </a:spcBef>
              <a:spcAft>
                <a:spcPts val="0"/>
              </a:spcAft>
              <a:buClr>
                <a:srgbClr val="000000"/>
              </a:buClr>
              <a:buSzPts val="2200"/>
              <a:buFont typeface="Times New Roman"/>
              <a:buChar char="●"/>
            </a:pPr>
            <a:r>
              <a:rPr b="0" i="0" lang="en" sz="2200" u="none" cap="none" strike="noStrike">
                <a:solidFill>
                  <a:srgbClr val="000000"/>
                </a:solidFill>
                <a:latin typeface="Times New Roman"/>
                <a:ea typeface="Times New Roman"/>
                <a:cs typeface="Times New Roman"/>
                <a:sym typeface="Times New Roman"/>
              </a:rPr>
              <a:t>Methodology</a:t>
            </a:r>
            <a:endParaRPr b="0" i="0" sz="2200" u="none" cap="none" strike="noStrike">
              <a:solidFill>
                <a:srgbClr val="000000"/>
              </a:solidFill>
              <a:latin typeface="Times New Roman"/>
              <a:ea typeface="Times New Roman"/>
              <a:cs typeface="Times New Roman"/>
              <a:sym typeface="Times New Roman"/>
            </a:endParaRPr>
          </a:p>
        </p:txBody>
      </p:sp>
      <p:sp>
        <p:nvSpPr>
          <p:cNvPr id="76" name="Google Shape;76;p2"/>
          <p:cNvSpPr txBox="1"/>
          <p:nvPr/>
        </p:nvSpPr>
        <p:spPr>
          <a:xfrm>
            <a:off x="5704550" y="3296452"/>
            <a:ext cx="5116800" cy="5232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15000"/>
              </a:lnSpc>
              <a:spcBef>
                <a:spcPts val="0"/>
              </a:spcBef>
              <a:spcAft>
                <a:spcPts val="0"/>
              </a:spcAft>
              <a:buClr>
                <a:srgbClr val="000000"/>
              </a:buClr>
              <a:buSzPts val="2200"/>
              <a:buFont typeface="Times New Roman"/>
              <a:buChar char="●"/>
            </a:pPr>
            <a:r>
              <a:rPr b="0" i="0" lang="en" sz="2200" u="none" cap="none" strike="noStrike">
                <a:solidFill>
                  <a:schemeClr val="dk1"/>
                </a:solidFill>
                <a:latin typeface="Times New Roman"/>
                <a:ea typeface="Times New Roman"/>
                <a:cs typeface="Times New Roman"/>
                <a:sym typeface="Times New Roman"/>
              </a:rPr>
              <a:t>Conceptual Framework</a:t>
            </a:r>
            <a:endParaRPr b="0" i="0" sz="2200" u="none" cap="none" strike="noStrike">
              <a:solidFill>
                <a:schemeClr val="dk1"/>
              </a:solidFill>
              <a:latin typeface="Times New Roman"/>
              <a:ea typeface="Times New Roman"/>
              <a:cs typeface="Times New Roman"/>
              <a:sym typeface="Times New Roman"/>
            </a:endParaRPr>
          </a:p>
        </p:txBody>
      </p:sp>
      <p:sp>
        <p:nvSpPr>
          <p:cNvPr id="77" name="Google Shape;77;p2"/>
          <p:cNvSpPr txBox="1"/>
          <p:nvPr/>
        </p:nvSpPr>
        <p:spPr>
          <a:xfrm>
            <a:off x="5704550" y="3864788"/>
            <a:ext cx="5116800" cy="5232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15000"/>
              </a:lnSpc>
              <a:spcBef>
                <a:spcPts val="0"/>
              </a:spcBef>
              <a:spcAft>
                <a:spcPts val="0"/>
              </a:spcAft>
              <a:buClr>
                <a:srgbClr val="000000"/>
              </a:buClr>
              <a:buSzPts val="2200"/>
              <a:buFont typeface="Times New Roman"/>
              <a:buChar char="●"/>
            </a:pPr>
            <a:r>
              <a:rPr b="0" i="0" lang="en" sz="2200" u="none" cap="none" strike="noStrike">
                <a:solidFill>
                  <a:schemeClr val="dk1"/>
                </a:solidFill>
                <a:latin typeface="Times New Roman"/>
                <a:ea typeface="Times New Roman"/>
                <a:cs typeface="Times New Roman"/>
                <a:sym typeface="Times New Roman"/>
              </a:rPr>
              <a:t>Obtained Results</a:t>
            </a:r>
            <a:endParaRPr b="0" i="0" sz="2200" u="none" cap="none" strike="noStrike">
              <a:solidFill>
                <a:srgbClr val="000000"/>
              </a:solidFill>
              <a:latin typeface="Times New Roman"/>
              <a:ea typeface="Times New Roman"/>
              <a:cs typeface="Times New Roman"/>
              <a:sym typeface="Times New Roman"/>
            </a:endParaRPr>
          </a:p>
        </p:txBody>
      </p:sp>
      <p:sp>
        <p:nvSpPr>
          <p:cNvPr id="78" name="Google Shape;78;p2"/>
          <p:cNvSpPr txBox="1"/>
          <p:nvPr/>
        </p:nvSpPr>
        <p:spPr>
          <a:xfrm>
            <a:off x="5704550" y="4433150"/>
            <a:ext cx="5116800" cy="10542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15000"/>
              </a:lnSpc>
              <a:spcBef>
                <a:spcPts val="0"/>
              </a:spcBef>
              <a:spcAft>
                <a:spcPts val="0"/>
              </a:spcAft>
              <a:buClr>
                <a:srgbClr val="000000"/>
              </a:buClr>
              <a:buSzPts val="2200"/>
              <a:buFont typeface="Times New Roman"/>
              <a:buChar char="●"/>
            </a:pPr>
            <a:r>
              <a:rPr b="0" i="0" lang="en" sz="2200" u="none" cap="none" strike="noStrike">
                <a:solidFill>
                  <a:schemeClr val="dk1"/>
                </a:solidFill>
                <a:latin typeface="Times New Roman"/>
                <a:ea typeface="Times New Roman"/>
                <a:cs typeface="Times New Roman"/>
                <a:sym typeface="Times New Roman"/>
              </a:rPr>
              <a:t>Limitations</a:t>
            </a:r>
            <a:endParaRPr b="0" i="0" sz="2200" u="none" cap="none" strike="noStrike">
              <a:solidFill>
                <a:schemeClr val="dk1"/>
              </a:solidFill>
              <a:latin typeface="Times New Roman"/>
              <a:ea typeface="Times New Roman"/>
              <a:cs typeface="Times New Roman"/>
              <a:sym typeface="Times New Roman"/>
            </a:endParaRPr>
          </a:p>
          <a:p>
            <a:pPr indent="0" lvl="0" marL="45720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Times New Roman"/>
              <a:ea typeface="Times New Roman"/>
              <a:cs typeface="Times New Roman"/>
              <a:sym typeface="Times New Roman"/>
            </a:endParaRPr>
          </a:p>
          <a:p>
            <a:pPr indent="-368300" lvl="0" marL="457200" marR="0" rtl="0" algn="l">
              <a:lnSpc>
                <a:spcPct val="115000"/>
              </a:lnSpc>
              <a:spcBef>
                <a:spcPts val="0"/>
              </a:spcBef>
              <a:spcAft>
                <a:spcPts val="0"/>
              </a:spcAft>
              <a:buClr>
                <a:schemeClr val="dk1"/>
              </a:buClr>
              <a:buSzPts val="2200"/>
              <a:buFont typeface="Times New Roman"/>
              <a:buChar char="●"/>
            </a:pPr>
            <a:r>
              <a:rPr b="0" i="0" lang="en" sz="2200" u="none" cap="none" strike="noStrike">
                <a:solidFill>
                  <a:schemeClr val="dk1"/>
                </a:solidFill>
                <a:latin typeface="Times New Roman"/>
                <a:ea typeface="Times New Roman"/>
                <a:cs typeface="Times New Roman"/>
                <a:sym typeface="Times New Roman"/>
              </a:rPr>
              <a:t>Future Work</a:t>
            </a:r>
            <a:endParaRPr b="0" i="0" sz="2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7"/>
          <p:cNvSpPr txBox="1"/>
          <p:nvPr>
            <p:ph type="title"/>
          </p:nvPr>
        </p:nvSpPr>
        <p:spPr>
          <a:xfrm>
            <a:off x="343971" y="372417"/>
            <a:ext cx="11358000" cy="7635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SzPts val="3700"/>
              <a:buNone/>
            </a:pPr>
            <a:r>
              <a:rPr b="1" lang="en" sz="3630">
                <a:latin typeface="Times New Roman"/>
                <a:ea typeface="Times New Roman"/>
                <a:cs typeface="Times New Roman"/>
                <a:sym typeface="Times New Roman"/>
              </a:rPr>
              <a:t>Methodology</a:t>
            </a:r>
            <a:endParaRPr b="1" sz="3630">
              <a:latin typeface="Times New Roman"/>
              <a:ea typeface="Times New Roman"/>
              <a:cs typeface="Times New Roman"/>
              <a:sym typeface="Times New Roman"/>
            </a:endParaRPr>
          </a:p>
        </p:txBody>
      </p:sp>
      <p:sp>
        <p:nvSpPr>
          <p:cNvPr id="249" name="Google Shape;249;p17"/>
          <p:cNvSpPr txBox="1"/>
          <p:nvPr>
            <p:ph idx="1" type="body"/>
          </p:nvPr>
        </p:nvSpPr>
        <p:spPr>
          <a:xfrm>
            <a:off x="415413" y="1044857"/>
            <a:ext cx="11358000" cy="545100"/>
          </a:xfrm>
          <a:prstGeom prst="rect">
            <a:avLst/>
          </a:prstGeom>
          <a:noFill/>
          <a:ln>
            <a:noFill/>
          </a:ln>
        </p:spPr>
        <p:txBody>
          <a:bodyPr anchorCtr="0" anchor="t" bIns="121875" lIns="121875" spcFirstLastPara="1" rIns="121875" wrap="square" tIns="121875">
            <a:normAutofit fontScale="92500" lnSpcReduction="20000"/>
          </a:bodyPr>
          <a:lstStyle/>
          <a:p>
            <a:pPr indent="0" lvl="0" marL="0" rtl="0" algn="ctr">
              <a:lnSpc>
                <a:spcPct val="107916"/>
              </a:lnSpc>
              <a:spcBef>
                <a:spcPts val="0"/>
              </a:spcBef>
              <a:spcAft>
                <a:spcPts val="1200"/>
              </a:spcAft>
              <a:buClr>
                <a:schemeClr val="dk1"/>
              </a:buClr>
              <a:buSzPct val="100000"/>
              <a:buFont typeface="Arial"/>
              <a:buNone/>
            </a:pPr>
            <a:r>
              <a:rPr b="1" lang="en">
                <a:solidFill>
                  <a:schemeClr val="dk1"/>
                </a:solidFill>
                <a:latin typeface="Times New Roman"/>
                <a:ea typeface="Times New Roman"/>
                <a:cs typeface="Times New Roman"/>
                <a:sym typeface="Times New Roman"/>
              </a:rPr>
              <a:t>Performance of Bully Identification Model</a:t>
            </a:r>
            <a:endParaRPr/>
          </a:p>
        </p:txBody>
      </p:sp>
      <p:sp>
        <p:nvSpPr>
          <p:cNvPr id="250" name="Google Shape;250;p17"/>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251" name="Google Shape;251;p17"/>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252" name="Google Shape;252;p17"/>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1</a:t>
            </a:r>
            <a:r>
              <a:rPr lang="en">
                <a:solidFill>
                  <a:schemeClr val="lt1"/>
                </a:solidFill>
              </a:rPr>
              <a:t>8</a:t>
            </a:r>
            <a:endParaRPr b="0" i="0" sz="1400" u="none" cap="none" strike="noStrike">
              <a:solidFill>
                <a:schemeClr val="lt1"/>
              </a:solidFill>
              <a:latin typeface="Arial"/>
              <a:ea typeface="Arial"/>
              <a:cs typeface="Arial"/>
              <a:sym typeface="Arial"/>
            </a:endParaRPr>
          </a:p>
        </p:txBody>
      </p:sp>
      <p:graphicFrame>
        <p:nvGraphicFramePr>
          <p:cNvPr id="253" name="Google Shape;253;p17"/>
          <p:cNvGraphicFramePr/>
          <p:nvPr/>
        </p:nvGraphicFramePr>
        <p:xfrm>
          <a:off x="594300" y="1769100"/>
          <a:ext cx="3000000" cy="3000000"/>
        </p:xfrm>
        <a:graphic>
          <a:graphicData uri="http://schemas.openxmlformats.org/drawingml/2006/table">
            <a:tbl>
              <a:tblPr>
                <a:noFill/>
                <a:tableStyleId>{F4D40AC8-28A7-4A7B-AF10-FACFA4FEFB21}</a:tableStyleId>
              </a:tblPr>
              <a:tblGrid>
                <a:gridCol w="1462400"/>
                <a:gridCol w="2832725"/>
                <a:gridCol w="1133875"/>
                <a:gridCol w="1035525"/>
                <a:gridCol w="892450"/>
                <a:gridCol w="1098100"/>
                <a:gridCol w="1098125"/>
                <a:gridCol w="910325"/>
              </a:tblGrid>
              <a:tr h="381000">
                <a:tc gridSpan="2">
                  <a:txBody>
                    <a:bodyPr/>
                    <a:lstStyle/>
                    <a:p>
                      <a:pPr indent="0" lvl="0" marL="0" marR="0" rtl="0" algn="ctr">
                        <a:lnSpc>
                          <a:spcPct val="100000"/>
                        </a:lnSpc>
                        <a:spcBef>
                          <a:spcPts val="0"/>
                        </a:spcBef>
                        <a:spcAft>
                          <a:spcPts val="0"/>
                        </a:spcAft>
                        <a:buClr>
                          <a:srgbClr val="000000"/>
                        </a:buClr>
                        <a:buSzPts val="1700"/>
                        <a:buFont typeface="Arial"/>
                        <a:buNone/>
                      </a:pPr>
                      <a:r>
                        <a:rPr b="1" lang="en" sz="1800" u="none" cap="none" strike="noStrike">
                          <a:latin typeface="Times New Roman"/>
                          <a:ea typeface="Times New Roman"/>
                          <a:cs typeface="Times New Roman"/>
                          <a:sym typeface="Times New Roman"/>
                        </a:rPr>
                        <a:t>Models</a:t>
                      </a:r>
                      <a:endParaRPr b="1" sz="18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3">
                  <a:txBody>
                    <a:bodyPr/>
                    <a:lstStyle/>
                    <a:p>
                      <a:pPr indent="0" lvl="0" marL="0" marR="0" rtl="0" algn="ctr">
                        <a:lnSpc>
                          <a:spcPct val="100000"/>
                        </a:lnSpc>
                        <a:spcBef>
                          <a:spcPts val="0"/>
                        </a:spcBef>
                        <a:spcAft>
                          <a:spcPts val="0"/>
                        </a:spcAft>
                        <a:buClr>
                          <a:srgbClr val="000000"/>
                        </a:buClr>
                        <a:buSzPts val="1100"/>
                        <a:buFont typeface="Arial"/>
                        <a:buNone/>
                      </a:pPr>
                      <a:r>
                        <a:rPr b="1" lang="en" sz="1800" u="none" cap="none" strike="noStrike">
                          <a:solidFill>
                            <a:srgbClr val="000000"/>
                          </a:solidFill>
                          <a:latin typeface="Times New Roman"/>
                          <a:ea typeface="Times New Roman"/>
                          <a:cs typeface="Times New Roman"/>
                          <a:sym typeface="Times New Roman"/>
                        </a:rPr>
                        <a:t>Train Set</a:t>
                      </a:r>
                      <a:endParaRPr b="1" sz="18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hMerge="1"/>
                <a:tc gridSpan="3">
                  <a:txBody>
                    <a:bodyPr/>
                    <a:lstStyle/>
                    <a:p>
                      <a:pPr indent="0" lvl="0" marL="0" marR="0" rtl="0" algn="ctr">
                        <a:lnSpc>
                          <a:spcPct val="100000"/>
                        </a:lnSpc>
                        <a:spcBef>
                          <a:spcPts val="0"/>
                        </a:spcBef>
                        <a:spcAft>
                          <a:spcPts val="0"/>
                        </a:spcAft>
                        <a:buClr>
                          <a:srgbClr val="000000"/>
                        </a:buClr>
                        <a:buSzPts val="1100"/>
                        <a:buFont typeface="Arial"/>
                        <a:buNone/>
                      </a:pPr>
                      <a:r>
                        <a:rPr b="1" lang="en" sz="1800" u="none" cap="none" strike="noStrike">
                          <a:solidFill>
                            <a:srgbClr val="000000"/>
                          </a:solidFill>
                          <a:latin typeface="Times New Roman"/>
                          <a:ea typeface="Times New Roman"/>
                          <a:cs typeface="Times New Roman"/>
                          <a:sym typeface="Times New Roman"/>
                        </a:rPr>
                        <a:t>Test Set</a:t>
                      </a:r>
                      <a:endParaRPr b="1" sz="18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hMerge="1"/>
              </a:tr>
              <a:tr h="381000">
                <a:tc>
                  <a:txBody>
                    <a:bodyPr/>
                    <a:lstStyle/>
                    <a:p>
                      <a:pPr indent="0" lvl="0" marL="0" marR="0" rtl="0" algn="ctr">
                        <a:lnSpc>
                          <a:spcPct val="100000"/>
                        </a:lnSpc>
                        <a:spcBef>
                          <a:spcPts val="0"/>
                        </a:spcBef>
                        <a:spcAft>
                          <a:spcPts val="0"/>
                        </a:spcAft>
                        <a:buClr>
                          <a:srgbClr val="000000"/>
                        </a:buClr>
                        <a:buSzPts val="1100"/>
                        <a:buFont typeface="Arial"/>
                        <a:buNone/>
                      </a:pPr>
                      <a:r>
                        <a:rPr b="1" lang="en" sz="1800" u="none" cap="none" strike="noStrike">
                          <a:solidFill>
                            <a:srgbClr val="000000"/>
                          </a:solidFill>
                          <a:latin typeface="Times New Roman"/>
                          <a:ea typeface="Times New Roman"/>
                          <a:cs typeface="Times New Roman"/>
                          <a:sym typeface="Times New Roman"/>
                        </a:rPr>
                        <a:t>Embedding</a:t>
                      </a:r>
                      <a:endParaRPr sz="18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800" u="none" cap="none" strike="noStrike">
                          <a:latin typeface="Times New Roman"/>
                          <a:ea typeface="Times New Roman"/>
                          <a:cs typeface="Times New Roman"/>
                          <a:sym typeface="Times New Roman"/>
                        </a:rPr>
                        <a:t>Algorithm</a:t>
                      </a:r>
                      <a:endParaRPr b="1"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800" u="none" cap="none" strike="noStrike">
                          <a:latin typeface="Times New Roman"/>
                          <a:ea typeface="Times New Roman"/>
                          <a:cs typeface="Times New Roman"/>
                          <a:sym typeface="Times New Roman"/>
                        </a:rPr>
                        <a:t>Precision</a:t>
                      </a:r>
                      <a:endParaRPr b="1"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800" u="none" cap="none" strike="noStrike">
                          <a:latin typeface="Times New Roman"/>
                          <a:ea typeface="Times New Roman"/>
                          <a:cs typeface="Times New Roman"/>
                          <a:sym typeface="Times New Roman"/>
                        </a:rPr>
                        <a:t>Recall</a:t>
                      </a:r>
                      <a:endParaRPr b="1"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800" u="none" cap="none" strike="noStrike">
                          <a:latin typeface="Times New Roman"/>
                          <a:ea typeface="Times New Roman"/>
                          <a:cs typeface="Times New Roman"/>
                          <a:sym typeface="Times New Roman"/>
                        </a:rPr>
                        <a:t>F1</a:t>
                      </a:r>
                      <a:endParaRPr b="1"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800" u="none" cap="none" strike="noStrike">
                          <a:latin typeface="Times New Roman"/>
                          <a:ea typeface="Times New Roman"/>
                          <a:cs typeface="Times New Roman"/>
                          <a:sym typeface="Times New Roman"/>
                        </a:rPr>
                        <a:t>Precision</a:t>
                      </a:r>
                      <a:endParaRPr b="1"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800" u="none" cap="none" strike="noStrike">
                          <a:latin typeface="Times New Roman"/>
                          <a:ea typeface="Times New Roman"/>
                          <a:cs typeface="Times New Roman"/>
                          <a:sym typeface="Times New Roman"/>
                        </a:rPr>
                        <a:t>Recall</a:t>
                      </a:r>
                      <a:endParaRPr b="1"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800" u="none" cap="none" strike="noStrike">
                          <a:latin typeface="Times New Roman"/>
                          <a:ea typeface="Times New Roman"/>
                          <a:cs typeface="Times New Roman"/>
                          <a:sym typeface="Times New Roman"/>
                        </a:rPr>
                        <a:t>F1</a:t>
                      </a:r>
                      <a:endParaRPr b="1"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rowSpan="4">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B</a:t>
                      </a:r>
                      <a:r>
                        <a:rPr lang="en" sz="1800">
                          <a:latin typeface="Times New Roman"/>
                          <a:ea typeface="Times New Roman"/>
                          <a:cs typeface="Times New Roman"/>
                          <a:sym typeface="Times New Roman"/>
                        </a:rPr>
                        <a:t>O</a:t>
                      </a:r>
                      <a:r>
                        <a:rPr lang="en" sz="1800" u="none" cap="none" strike="noStrike">
                          <a:latin typeface="Times New Roman"/>
                          <a:ea typeface="Times New Roman"/>
                          <a:cs typeface="Times New Roman"/>
                          <a:sym typeface="Times New Roman"/>
                        </a:rPr>
                        <a:t>W</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Log regression</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0.832</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0.830</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0.830</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0.782</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0.779</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0.778</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vMerge="1"/>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Naive Bayes</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0.765</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0.765</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0.765</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0.723</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0.723</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0.723</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vMerge="1"/>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SVM</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0.837</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0.834</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0.834</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0.774</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0.769</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0.768</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vMerge="1"/>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RF</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0.893</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0.883</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0.882</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0.750</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0.747</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0.746</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rowSpan="4">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TFIDF</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Log regression</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0.892</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0.892</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0.892</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0.794</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0.794</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0.794</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vMerge="1"/>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Naive Bayes</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0.873</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0.873</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0.873</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0.742</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0.742</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0.742</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vMerge="1"/>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SVM</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0.910</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0.909</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0.909</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0.781</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0.781</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0.781</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7350">
                <a:tc vMerge="1"/>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RF</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0.943</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0.937</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0.937</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0.813</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0.809</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0.808</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54" name="Google Shape;254;p17"/>
          <p:cNvSpPr/>
          <p:nvPr/>
        </p:nvSpPr>
        <p:spPr>
          <a:xfrm>
            <a:off x="1863275" y="2779088"/>
            <a:ext cx="9483900" cy="246300"/>
          </a:xfrm>
          <a:prstGeom prst="rect">
            <a:avLst/>
          </a:prstGeom>
          <a:solidFill>
            <a:srgbClr val="000000">
              <a:alpha val="0"/>
            </a:srgbClr>
          </a:solidFill>
          <a:ln cap="flat" cmpd="sng" w="19050">
            <a:solidFill>
              <a:srgbClr val="0069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7"/>
          <p:cNvSpPr/>
          <p:nvPr/>
        </p:nvSpPr>
        <p:spPr>
          <a:xfrm>
            <a:off x="1971900" y="5560650"/>
            <a:ext cx="9483900" cy="246300"/>
          </a:xfrm>
          <a:prstGeom prst="rect">
            <a:avLst/>
          </a:prstGeom>
          <a:solidFill>
            <a:srgbClr val="000000">
              <a:alpha val="0"/>
            </a:srgbClr>
          </a:solidFill>
          <a:ln cap="flat" cmpd="sng" w="19050">
            <a:solidFill>
              <a:srgbClr val="0069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8"/>
          <p:cNvSpPr txBox="1"/>
          <p:nvPr>
            <p:ph type="title"/>
          </p:nvPr>
        </p:nvSpPr>
        <p:spPr>
          <a:xfrm>
            <a:off x="324721" y="441342"/>
            <a:ext cx="11358000" cy="7635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SzPts val="3700"/>
              <a:buNone/>
            </a:pPr>
            <a:r>
              <a:rPr b="1" lang="en" sz="3630">
                <a:latin typeface="Times New Roman"/>
                <a:ea typeface="Times New Roman"/>
                <a:cs typeface="Times New Roman"/>
                <a:sym typeface="Times New Roman"/>
              </a:rPr>
              <a:t>Methodology</a:t>
            </a:r>
            <a:endParaRPr b="1" sz="3630">
              <a:latin typeface="Times New Roman"/>
              <a:ea typeface="Times New Roman"/>
              <a:cs typeface="Times New Roman"/>
              <a:sym typeface="Times New Roman"/>
            </a:endParaRPr>
          </a:p>
        </p:txBody>
      </p:sp>
      <p:sp>
        <p:nvSpPr>
          <p:cNvPr id="261" name="Google Shape;261;p18"/>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262" name="Google Shape;262;p18"/>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263" name="Google Shape;263;p18"/>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1</a:t>
            </a:r>
            <a:r>
              <a:rPr lang="en">
                <a:solidFill>
                  <a:schemeClr val="lt1"/>
                </a:solidFill>
              </a:rPr>
              <a:t>9</a:t>
            </a:r>
            <a:endParaRPr b="0" i="0" sz="1400" u="none" cap="none" strike="noStrike">
              <a:solidFill>
                <a:schemeClr val="lt1"/>
              </a:solidFill>
              <a:latin typeface="Arial"/>
              <a:ea typeface="Arial"/>
              <a:cs typeface="Arial"/>
              <a:sym typeface="Arial"/>
            </a:endParaRPr>
          </a:p>
        </p:txBody>
      </p:sp>
      <p:graphicFrame>
        <p:nvGraphicFramePr>
          <p:cNvPr id="264" name="Google Shape;264;p18"/>
          <p:cNvGraphicFramePr/>
          <p:nvPr/>
        </p:nvGraphicFramePr>
        <p:xfrm>
          <a:off x="860225" y="1279475"/>
          <a:ext cx="3000000" cy="3000000"/>
        </p:xfrm>
        <a:graphic>
          <a:graphicData uri="http://schemas.openxmlformats.org/drawingml/2006/table">
            <a:tbl>
              <a:tblPr>
                <a:noFill/>
                <a:tableStyleId>{F4D40AC8-28A7-4A7B-AF10-FACFA4FEFB21}</a:tableStyleId>
              </a:tblPr>
              <a:tblGrid>
                <a:gridCol w="5143500"/>
                <a:gridCol w="5143500"/>
              </a:tblGrid>
              <a:tr h="680650">
                <a:tc gridSpan="2">
                  <a:txBody>
                    <a:bodyPr/>
                    <a:lstStyle/>
                    <a:p>
                      <a:pPr indent="0" lvl="0" marL="0" marR="0" rtl="0" algn="ctr">
                        <a:lnSpc>
                          <a:spcPct val="100000"/>
                        </a:lnSpc>
                        <a:spcBef>
                          <a:spcPts val="0"/>
                        </a:spcBef>
                        <a:spcAft>
                          <a:spcPts val="0"/>
                        </a:spcAft>
                        <a:buClr>
                          <a:schemeClr val="dk1"/>
                        </a:buClr>
                        <a:buSzPts val="2400"/>
                        <a:buFont typeface="Arial"/>
                        <a:buNone/>
                      </a:pPr>
                      <a:r>
                        <a:rPr b="1" lang="en" sz="2400" u="none" cap="none" strike="noStrike">
                          <a:solidFill>
                            <a:schemeClr val="dk1"/>
                          </a:solidFill>
                          <a:latin typeface="Times New Roman"/>
                          <a:ea typeface="Times New Roman"/>
                          <a:cs typeface="Times New Roman"/>
                          <a:sym typeface="Times New Roman"/>
                        </a:rPr>
                        <a:t>Confusion Matrices for Log Regression with BoW </a:t>
                      </a:r>
                      <a:endParaRPr b="1" sz="1400" u="none" cap="none" strike="noStrike">
                        <a:highlight>
                          <a:srgbClr val="FFFFFF"/>
                        </a:highlight>
                        <a:latin typeface="Times New Roman"/>
                        <a:ea typeface="Times New Roman"/>
                        <a:cs typeface="Times New Roman"/>
                        <a:sym typeface="Times New Roman"/>
                      </a:endParaRPr>
                    </a:p>
                  </a:txBody>
                  <a:tcPr marT="91425" marB="91425" marR="91425" marL="91425">
                    <a:lnL cap="flat" cmpd="sng" w="9525">
                      <a:solidFill>
                        <a:srgbClr val="00695C"/>
                      </a:solidFill>
                      <a:prstDash val="solid"/>
                      <a:round/>
                      <a:headEnd len="sm" w="sm" type="none"/>
                      <a:tailEnd len="sm" w="sm" type="none"/>
                    </a:lnL>
                    <a:lnR cap="flat" cmpd="sng" w="9525">
                      <a:solidFill>
                        <a:srgbClr val="00695C"/>
                      </a:solidFill>
                      <a:prstDash val="solid"/>
                      <a:round/>
                      <a:headEnd len="sm" w="sm" type="none"/>
                      <a:tailEnd len="sm" w="sm" type="none"/>
                    </a:lnR>
                    <a:lnT cap="flat" cmpd="sng" w="9525">
                      <a:solidFill>
                        <a:srgbClr val="00695C"/>
                      </a:solidFill>
                      <a:prstDash val="solid"/>
                      <a:round/>
                      <a:headEnd len="sm" w="sm" type="none"/>
                      <a:tailEnd len="sm" w="sm" type="none"/>
                    </a:lnT>
                    <a:lnB cap="flat" cmpd="sng" w="9525">
                      <a:solidFill>
                        <a:srgbClr val="00695C"/>
                      </a:solidFill>
                      <a:prstDash val="solid"/>
                      <a:round/>
                      <a:headEnd len="sm" w="sm" type="none"/>
                      <a:tailEnd len="sm" w="sm" type="none"/>
                    </a:lnB>
                    <a:solidFill>
                      <a:srgbClr val="E5FCED"/>
                    </a:solidFill>
                  </a:tcPr>
                </a:tc>
                <a:tc hMerge="1"/>
              </a:tr>
              <a:tr h="43394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00695C"/>
                      </a:solidFill>
                      <a:prstDash val="solid"/>
                      <a:round/>
                      <a:headEnd len="sm" w="sm" type="none"/>
                      <a:tailEnd len="sm" w="sm" type="none"/>
                    </a:lnL>
                    <a:lnR cap="flat" cmpd="sng" w="9525">
                      <a:solidFill>
                        <a:srgbClr val="00695C"/>
                      </a:solidFill>
                      <a:prstDash val="solid"/>
                      <a:round/>
                      <a:headEnd len="sm" w="sm" type="none"/>
                      <a:tailEnd len="sm" w="sm" type="none"/>
                    </a:lnR>
                    <a:lnT cap="flat" cmpd="sng" w="9525">
                      <a:solidFill>
                        <a:srgbClr val="00695C"/>
                      </a:solidFill>
                      <a:prstDash val="solid"/>
                      <a:round/>
                      <a:headEnd len="sm" w="sm" type="none"/>
                      <a:tailEnd len="sm" w="sm" type="none"/>
                    </a:lnT>
                    <a:lnB cap="flat" cmpd="sng" w="9525">
                      <a:solidFill>
                        <a:srgbClr val="00695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00695C"/>
                      </a:solidFill>
                      <a:prstDash val="solid"/>
                      <a:round/>
                      <a:headEnd len="sm" w="sm" type="none"/>
                      <a:tailEnd len="sm" w="sm" type="none"/>
                    </a:lnL>
                    <a:lnR cap="flat" cmpd="sng" w="9525">
                      <a:solidFill>
                        <a:srgbClr val="00695C"/>
                      </a:solidFill>
                      <a:prstDash val="solid"/>
                      <a:round/>
                      <a:headEnd len="sm" w="sm" type="none"/>
                      <a:tailEnd len="sm" w="sm" type="none"/>
                    </a:lnR>
                    <a:lnT cap="flat" cmpd="sng" w="9525">
                      <a:solidFill>
                        <a:srgbClr val="00695C"/>
                      </a:solidFill>
                      <a:prstDash val="solid"/>
                      <a:round/>
                      <a:headEnd len="sm" w="sm" type="none"/>
                      <a:tailEnd len="sm" w="sm" type="none"/>
                    </a:lnT>
                    <a:lnB cap="flat" cmpd="sng" w="9525">
                      <a:solidFill>
                        <a:srgbClr val="00695C"/>
                      </a:solidFill>
                      <a:prstDash val="solid"/>
                      <a:round/>
                      <a:headEnd len="sm" w="sm" type="none"/>
                      <a:tailEnd len="sm" w="sm" type="none"/>
                    </a:lnB>
                  </a:tcPr>
                </a:tc>
              </a:tr>
            </a:tbl>
          </a:graphicData>
        </a:graphic>
      </p:graphicFrame>
      <p:pic>
        <p:nvPicPr>
          <p:cNvPr id="265" name="Google Shape;265;p18"/>
          <p:cNvPicPr preferRelativeResize="0"/>
          <p:nvPr/>
        </p:nvPicPr>
        <p:blipFill rotWithShape="1">
          <a:blip r:embed="rId3">
            <a:alphaModFix/>
          </a:blip>
          <a:srcRect b="4688" l="13776" r="14429" t="4277"/>
          <a:stretch/>
        </p:blipFill>
        <p:spPr>
          <a:xfrm>
            <a:off x="1220875" y="2105237"/>
            <a:ext cx="4465024" cy="4166548"/>
          </a:xfrm>
          <a:prstGeom prst="rect">
            <a:avLst/>
          </a:prstGeom>
          <a:noFill/>
          <a:ln>
            <a:noFill/>
          </a:ln>
        </p:spPr>
      </p:pic>
      <p:pic>
        <p:nvPicPr>
          <p:cNvPr id="266" name="Google Shape;266;p18"/>
          <p:cNvPicPr preferRelativeResize="0"/>
          <p:nvPr/>
        </p:nvPicPr>
        <p:blipFill rotWithShape="1">
          <a:blip r:embed="rId4">
            <a:alphaModFix/>
          </a:blip>
          <a:srcRect b="1621" l="12682" r="12230" t="7236"/>
          <a:stretch/>
        </p:blipFill>
        <p:spPr>
          <a:xfrm>
            <a:off x="6308050" y="2105225"/>
            <a:ext cx="4695516" cy="41665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9"/>
          <p:cNvSpPr txBox="1"/>
          <p:nvPr>
            <p:ph type="title"/>
          </p:nvPr>
        </p:nvSpPr>
        <p:spPr>
          <a:xfrm>
            <a:off x="415496" y="414542"/>
            <a:ext cx="11358000" cy="7635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SzPts val="3700"/>
              <a:buNone/>
            </a:pPr>
            <a:r>
              <a:rPr b="1" lang="en" sz="3630">
                <a:latin typeface="Times New Roman"/>
                <a:ea typeface="Times New Roman"/>
                <a:cs typeface="Times New Roman"/>
                <a:sym typeface="Times New Roman"/>
              </a:rPr>
              <a:t>Methodology</a:t>
            </a:r>
            <a:endParaRPr b="1" sz="3630">
              <a:latin typeface="Times New Roman"/>
              <a:ea typeface="Times New Roman"/>
              <a:cs typeface="Times New Roman"/>
              <a:sym typeface="Times New Roman"/>
            </a:endParaRPr>
          </a:p>
        </p:txBody>
      </p:sp>
      <p:sp>
        <p:nvSpPr>
          <p:cNvPr id="272" name="Google Shape;272;p19"/>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273" name="Google Shape;273;p19"/>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274" name="Google Shape;274;p19"/>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20</a:t>
            </a:r>
            <a:endParaRPr b="0" i="0" sz="1400" u="none" cap="none" strike="noStrike">
              <a:solidFill>
                <a:schemeClr val="lt1"/>
              </a:solidFill>
              <a:latin typeface="Arial"/>
              <a:ea typeface="Arial"/>
              <a:cs typeface="Arial"/>
              <a:sym typeface="Arial"/>
            </a:endParaRPr>
          </a:p>
        </p:txBody>
      </p:sp>
      <p:graphicFrame>
        <p:nvGraphicFramePr>
          <p:cNvPr id="275" name="Google Shape;275;p19"/>
          <p:cNvGraphicFramePr/>
          <p:nvPr/>
        </p:nvGraphicFramePr>
        <p:xfrm>
          <a:off x="860225" y="1279475"/>
          <a:ext cx="3000000" cy="3000000"/>
        </p:xfrm>
        <a:graphic>
          <a:graphicData uri="http://schemas.openxmlformats.org/drawingml/2006/table">
            <a:tbl>
              <a:tblPr>
                <a:noFill/>
                <a:tableStyleId>{F4D40AC8-28A7-4A7B-AF10-FACFA4FEFB21}</a:tableStyleId>
              </a:tblPr>
              <a:tblGrid>
                <a:gridCol w="5143500"/>
                <a:gridCol w="5143500"/>
              </a:tblGrid>
              <a:tr h="743250">
                <a:tc gridSpan="2">
                  <a:txBody>
                    <a:bodyPr/>
                    <a:lstStyle/>
                    <a:p>
                      <a:pPr indent="0" lvl="0" marL="0" marR="0" rtl="0" algn="ctr">
                        <a:lnSpc>
                          <a:spcPct val="100000"/>
                        </a:lnSpc>
                        <a:spcBef>
                          <a:spcPts val="0"/>
                        </a:spcBef>
                        <a:spcAft>
                          <a:spcPts val="0"/>
                        </a:spcAft>
                        <a:buClr>
                          <a:schemeClr val="dk1"/>
                        </a:buClr>
                        <a:buSzPts val="1100"/>
                        <a:buFont typeface="Arial"/>
                        <a:buNone/>
                      </a:pPr>
                      <a:r>
                        <a:rPr b="1" lang="en" sz="2400" u="none" cap="none" strike="noStrike">
                          <a:solidFill>
                            <a:schemeClr val="dk1"/>
                          </a:solidFill>
                          <a:latin typeface="Times New Roman"/>
                          <a:ea typeface="Times New Roman"/>
                          <a:cs typeface="Times New Roman"/>
                          <a:sym typeface="Times New Roman"/>
                        </a:rPr>
                        <a:t>Confusion Matrices RF with TFIDF</a:t>
                      </a:r>
                      <a:endParaRPr b="1" sz="1400" u="none" cap="none" strike="noStrike">
                        <a:highlight>
                          <a:srgbClr val="FFFFFF"/>
                        </a:highlight>
                        <a:latin typeface="Times New Roman"/>
                        <a:ea typeface="Times New Roman"/>
                        <a:cs typeface="Times New Roman"/>
                        <a:sym typeface="Times New Roman"/>
                      </a:endParaRPr>
                    </a:p>
                  </a:txBody>
                  <a:tcPr marT="91425" marB="91425" marR="91425" marL="91425">
                    <a:lnL cap="flat" cmpd="sng" w="9525">
                      <a:solidFill>
                        <a:srgbClr val="00695C"/>
                      </a:solidFill>
                      <a:prstDash val="solid"/>
                      <a:round/>
                      <a:headEnd len="sm" w="sm" type="none"/>
                      <a:tailEnd len="sm" w="sm" type="none"/>
                    </a:lnL>
                    <a:lnR cap="flat" cmpd="sng" w="9525">
                      <a:solidFill>
                        <a:srgbClr val="00695C"/>
                      </a:solidFill>
                      <a:prstDash val="solid"/>
                      <a:round/>
                      <a:headEnd len="sm" w="sm" type="none"/>
                      <a:tailEnd len="sm" w="sm" type="none"/>
                    </a:lnR>
                    <a:lnT cap="flat" cmpd="sng" w="9525">
                      <a:solidFill>
                        <a:srgbClr val="00695C"/>
                      </a:solidFill>
                      <a:prstDash val="solid"/>
                      <a:round/>
                      <a:headEnd len="sm" w="sm" type="none"/>
                      <a:tailEnd len="sm" w="sm" type="none"/>
                    </a:lnT>
                    <a:lnB cap="flat" cmpd="sng" w="9525">
                      <a:solidFill>
                        <a:srgbClr val="00695C"/>
                      </a:solidFill>
                      <a:prstDash val="solid"/>
                      <a:round/>
                      <a:headEnd len="sm" w="sm" type="none"/>
                      <a:tailEnd len="sm" w="sm" type="none"/>
                    </a:lnB>
                    <a:solidFill>
                      <a:srgbClr val="E5FCED"/>
                    </a:solidFill>
                  </a:tcPr>
                </a:tc>
                <a:tc hMerge="1"/>
              </a:tr>
              <a:tr h="4299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00695C"/>
                      </a:solidFill>
                      <a:prstDash val="solid"/>
                      <a:round/>
                      <a:headEnd len="sm" w="sm" type="none"/>
                      <a:tailEnd len="sm" w="sm" type="none"/>
                    </a:lnL>
                    <a:lnR cap="flat" cmpd="sng" w="9525">
                      <a:solidFill>
                        <a:srgbClr val="00695C"/>
                      </a:solidFill>
                      <a:prstDash val="solid"/>
                      <a:round/>
                      <a:headEnd len="sm" w="sm" type="none"/>
                      <a:tailEnd len="sm" w="sm" type="none"/>
                    </a:lnR>
                    <a:lnT cap="flat" cmpd="sng" w="9525">
                      <a:solidFill>
                        <a:srgbClr val="00695C"/>
                      </a:solidFill>
                      <a:prstDash val="solid"/>
                      <a:round/>
                      <a:headEnd len="sm" w="sm" type="none"/>
                      <a:tailEnd len="sm" w="sm" type="none"/>
                    </a:lnT>
                    <a:lnB cap="flat" cmpd="sng" w="9525">
                      <a:solidFill>
                        <a:srgbClr val="00695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00695C"/>
                      </a:solidFill>
                      <a:prstDash val="solid"/>
                      <a:round/>
                      <a:headEnd len="sm" w="sm" type="none"/>
                      <a:tailEnd len="sm" w="sm" type="none"/>
                    </a:lnL>
                    <a:lnR cap="flat" cmpd="sng" w="9525">
                      <a:solidFill>
                        <a:srgbClr val="00695C"/>
                      </a:solidFill>
                      <a:prstDash val="solid"/>
                      <a:round/>
                      <a:headEnd len="sm" w="sm" type="none"/>
                      <a:tailEnd len="sm" w="sm" type="none"/>
                    </a:lnR>
                    <a:lnT cap="flat" cmpd="sng" w="9525">
                      <a:solidFill>
                        <a:srgbClr val="00695C"/>
                      </a:solidFill>
                      <a:prstDash val="solid"/>
                      <a:round/>
                      <a:headEnd len="sm" w="sm" type="none"/>
                      <a:tailEnd len="sm" w="sm" type="none"/>
                    </a:lnT>
                    <a:lnB cap="flat" cmpd="sng" w="9525">
                      <a:solidFill>
                        <a:srgbClr val="00695C"/>
                      </a:solidFill>
                      <a:prstDash val="solid"/>
                      <a:round/>
                      <a:headEnd len="sm" w="sm" type="none"/>
                      <a:tailEnd len="sm" w="sm" type="none"/>
                    </a:lnB>
                  </a:tcPr>
                </a:tc>
              </a:tr>
            </a:tbl>
          </a:graphicData>
        </a:graphic>
      </p:graphicFrame>
      <p:pic>
        <p:nvPicPr>
          <p:cNvPr id="276" name="Google Shape;276;p19"/>
          <p:cNvPicPr preferRelativeResize="0"/>
          <p:nvPr/>
        </p:nvPicPr>
        <p:blipFill rotWithShape="1">
          <a:blip r:embed="rId3">
            <a:alphaModFix/>
          </a:blip>
          <a:srcRect b="2713" l="13919" r="10677" t="6245"/>
          <a:stretch/>
        </p:blipFill>
        <p:spPr>
          <a:xfrm>
            <a:off x="961300" y="2192637"/>
            <a:ext cx="4882227" cy="4054850"/>
          </a:xfrm>
          <a:prstGeom prst="rect">
            <a:avLst/>
          </a:prstGeom>
          <a:noFill/>
          <a:ln>
            <a:noFill/>
          </a:ln>
        </p:spPr>
      </p:pic>
      <p:pic>
        <p:nvPicPr>
          <p:cNvPr id="277" name="Google Shape;277;p19"/>
          <p:cNvPicPr preferRelativeResize="0"/>
          <p:nvPr/>
        </p:nvPicPr>
        <p:blipFill rotWithShape="1">
          <a:blip r:embed="rId4">
            <a:alphaModFix/>
          </a:blip>
          <a:srcRect b="0" l="0" r="0" t="0"/>
          <a:stretch/>
        </p:blipFill>
        <p:spPr>
          <a:xfrm>
            <a:off x="6377275" y="2192650"/>
            <a:ext cx="4472545" cy="4054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0"/>
          <p:cNvSpPr txBox="1"/>
          <p:nvPr>
            <p:ph type="title"/>
          </p:nvPr>
        </p:nvSpPr>
        <p:spPr>
          <a:xfrm>
            <a:off x="343971" y="477117"/>
            <a:ext cx="11358000" cy="7635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SzPts val="3700"/>
              <a:buNone/>
            </a:pPr>
            <a:r>
              <a:rPr b="1" lang="en" sz="3630">
                <a:latin typeface="Times New Roman"/>
                <a:ea typeface="Times New Roman"/>
                <a:cs typeface="Times New Roman"/>
                <a:sym typeface="Times New Roman"/>
              </a:rPr>
              <a:t>Methodology</a:t>
            </a:r>
            <a:endParaRPr b="1" sz="3630">
              <a:latin typeface="Times New Roman"/>
              <a:ea typeface="Times New Roman"/>
              <a:cs typeface="Times New Roman"/>
              <a:sym typeface="Times New Roman"/>
            </a:endParaRPr>
          </a:p>
        </p:txBody>
      </p:sp>
      <p:sp>
        <p:nvSpPr>
          <p:cNvPr id="283" name="Google Shape;283;p20"/>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284" name="Google Shape;284;p20"/>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285" name="Google Shape;285;p20"/>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21</a:t>
            </a:r>
            <a:endParaRPr b="0" i="0" sz="1400" u="none" cap="none" strike="noStrike">
              <a:solidFill>
                <a:schemeClr val="lt1"/>
              </a:solidFill>
              <a:latin typeface="Arial"/>
              <a:ea typeface="Arial"/>
              <a:cs typeface="Arial"/>
              <a:sym typeface="Arial"/>
            </a:endParaRPr>
          </a:p>
        </p:txBody>
      </p:sp>
      <p:pic>
        <p:nvPicPr>
          <p:cNvPr id="286" name="Google Shape;286;p20"/>
          <p:cNvPicPr preferRelativeResize="0"/>
          <p:nvPr/>
        </p:nvPicPr>
        <p:blipFill rotWithShape="1">
          <a:blip r:embed="rId3">
            <a:alphaModFix/>
          </a:blip>
          <a:srcRect b="0" l="0" r="0" t="0"/>
          <a:stretch/>
        </p:blipFill>
        <p:spPr>
          <a:xfrm>
            <a:off x="343976" y="1503525"/>
            <a:ext cx="5692124" cy="3903874"/>
          </a:xfrm>
          <a:prstGeom prst="rect">
            <a:avLst/>
          </a:prstGeom>
          <a:noFill/>
          <a:ln>
            <a:noFill/>
          </a:ln>
        </p:spPr>
      </p:pic>
      <p:sp>
        <p:nvSpPr>
          <p:cNvPr id="287" name="Google Shape;287;p20"/>
          <p:cNvSpPr txBox="1"/>
          <p:nvPr/>
        </p:nvSpPr>
        <p:spPr>
          <a:xfrm>
            <a:off x="478188" y="5498975"/>
            <a:ext cx="5423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800" u="none" cap="none" strike="noStrike">
                <a:solidFill>
                  <a:srgbClr val="000000"/>
                </a:solidFill>
                <a:latin typeface="Times New Roman"/>
                <a:ea typeface="Times New Roman"/>
                <a:cs typeface="Times New Roman"/>
                <a:sym typeface="Times New Roman"/>
              </a:rPr>
              <a:t>ROC curves for models: Log Regression with BOW </a:t>
            </a:r>
            <a:endParaRPr b="1" i="0" sz="1800" u="none" cap="none" strike="noStrike">
              <a:solidFill>
                <a:srgbClr val="000000"/>
              </a:solidFill>
              <a:latin typeface="Times New Roman"/>
              <a:ea typeface="Times New Roman"/>
              <a:cs typeface="Times New Roman"/>
              <a:sym typeface="Times New Roman"/>
            </a:endParaRPr>
          </a:p>
        </p:txBody>
      </p:sp>
      <p:pic>
        <p:nvPicPr>
          <p:cNvPr id="288" name="Google Shape;288;p20"/>
          <p:cNvPicPr preferRelativeResize="0"/>
          <p:nvPr/>
        </p:nvPicPr>
        <p:blipFill rotWithShape="1">
          <a:blip r:embed="rId4">
            <a:alphaModFix/>
          </a:blip>
          <a:srcRect b="0" l="0" r="0" t="0"/>
          <a:stretch/>
        </p:blipFill>
        <p:spPr>
          <a:xfrm>
            <a:off x="6322076" y="1503526"/>
            <a:ext cx="5685289" cy="3903874"/>
          </a:xfrm>
          <a:prstGeom prst="rect">
            <a:avLst/>
          </a:prstGeom>
          <a:noFill/>
          <a:ln>
            <a:noFill/>
          </a:ln>
        </p:spPr>
      </p:pic>
      <p:sp>
        <p:nvSpPr>
          <p:cNvPr id="289" name="Google Shape;289;p20"/>
          <p:cNvSpPr txBox="1"/>
          <p:nvPr/>
        </p:nvSpPr>
        <p:spPr>
          <a:xfrm>
            <a:off x="6589663" y="5498975"/>
            <a:ext cx="5150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800" u="none" cap="none" strike="noStrike">
                <a:solidFill>
                  <a:srgbClr val="000000"/>
                </a:solidFill>
                <a:latin typeface="Times New Roman"/>
                <a:ea typeface="Times New Roman"/>
                <a:cs typeface="Times New Roman"/>
                <a:sym typeface="Times New Roman"/>
              </a:rPr>
              <a:t>ROC curves for models: RF with TFIDF </a:t>
            </a:r>
            <a:endParaRPr b="1"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1"/>
          <p:cNvSpPr txBox="1"/>
          <p:nvPr>
            <p:ph type="title"/>
          </p:nvPr>
        </p:nvSpPr>
        <p:spPr>
          <a:xfrm>
            <a:off x="335021" y="459242"/>
            <a:ext cx="11358000" cy="7635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SzPts val="3700"/>
              <a:buNone/>
            </a:pPr>
            <a:r>
              <a:rPr b="1" lang="en" sz="3630">
                <a:latin typeface="Times New Roman"/>
                <a:ea typeface="Times New Roman"/>
                <a:cs typeface="Times New Roman"/>
                <a:sym typeface="Times New Roman"/>
              </a:rPr>
              <a:t>Methodology</a:t>
            </a:r>
            <a:endParaRPr b="1" sz="3630">
              <a:latin typeface="Times New Roman"/>
              <a:ea typeface="Times New Roman"/>
              <a:cs typeface="Times New Roman"/>
              <a:sym typeface="Times New Roman"/>
            </a:endParaRPr>
          </a:p>
        </p:txBody>
      </p:sp>
      <p:sp>
        <p:nvSpPr>
          <p:cNvPr id="295" name="Google Shape;295;p21"/>
          <p:cNvSpPr txBox="1"/>
          <p:nvPr>
            <p:ph idx="1" type="body"/>
          </p:nvPr>
        </p:nvSpPr>
        <p:spPr>
          <a:xfrm>
            <a:off x="335025" y="1176475"/>
            <a:ext cx="11358000" cy="495600"/>
          </a:xfrm>
          <a:prstGeom prst="rect">
            <a:avLst/>
          </a:prstGeom>
          <a:noFill/>
          <a:ln>
            <a:noFill/>
          </a:ln>
        </p:spPr>
        <p:txBody>
          <a:bodyPr anchorCtr="0" anchor="t" bIns="121875" lIns="121875" spcFirstLastPara="1" rIns="121875" wrap="square" tIns="121875">
            <a:noAutofit/>
          </a:bodyPr>
          <a:lstStyle/>
          <a:p>
            <a:pPr indent="0" lvl="0" marL="0" rtl="0" algn="ctr">
              <a:lnSpc>
                <a:spcPct val="80000"/>
              </a:lnSpc>
              <a:spcBef>
                <a:spcPts val="0"/>
              </a:spcBef>
              <a:spcAft>
                <a:spcPts val="0"/>
              </a:spcAft>
              <a:buClr>
                <a:schemeClr val="dk1"/>
              </a:buClr>
              <a:buSzPts val="2220"/>
              <a:buFont typeface="Arial"/>
              <a:buNone/>
            </a:pPr>
            <a:r>
              <a:rPr b="1" lang="en" sz="2235">
                <a:solidFill>
                  <a:schemeClr val="dk1"/>
                </a:solidFill>
                <a:latin typeface="Times New Roman"/>
                <a:ea typeface="Times New Roman"/>
                <a:cs typeface="Times New Roman"/>
                <a:sym typeface="Times New Roman"/>
              </a:rPr>
              <a:t>Performance of Bully Classification Model</a:t>
            </a:r>
            <a:endParaRPr b="1" sz="2235">
              <a:solidFill>
                <a:schemeClr val="dk1"/>
              </a:solidFill>
              <a:latin typeface="Times New Roman"/>
              <a:ea typeface="Times New Roman"/>
              <a:cs typeface="Times New Roman"/>
              <a:sym typeface="Times New Roman"/>
            </a:endParaRPr>
          </a:p>
        </p:txBody>
      </p:sp>
      <p:sp>
        <p:nvSpPr>
          <p:cNvPr id="296" name="Google Shape;296;p21"/>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297" name="Google Shape;297;p21"/>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298" name="Google Shape;298;p21"/>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22</a:t>
            </a:r>
            <a:endParaRPr b="0" i="0" sz="1400" u="none" cap="none" strike="noStrike">
              <a:solidFill>
                <a:schemeClr val="lt1"/>
              </a:solidFill>
              <a:latin typeface="Arial"/>
              <a:ea typeface="Arial"/>
              <a:cs typeface="Arial"/>
              <a:sym typeface="Arial"/>
            </a:endParaRPr>
          </a:p>
        </p:txBody>
      </p:sp>
      <p:graphicFrame>
        <p:nvGraphicFramePr>
          <p:cNvPr id="299" name="Google Shape;299;p21"/>
          <p:cNvGraphicFramePr/>
          <p:nvPr/>
        </p:nvGraphicFramePr>
        <p:xfrm>
          <a:off x="1098400" y="1672075"/>
          <a:ext cx="3000000" cy="3000000"/>
        </p:xfrm>
        <a:graphic>
          <a:graphicData uri="http://schemas.openxmlformats.org/drawingml/2006/table">
            <a:tbl>
              <a:tblPr>
                <a:noFill/>
                <a:tableStyleId>{F4D40AC8-28A7-4A7B-AF10-FACFA4FEFB21}</a:tableStyleId>
              </a:tblPr>
              <a:tblGrid>
                <a:gridCol w="1339525"/>
                <a:gridCol w="2814825"/>
                <a:gridCol w="1062350"/>
                <a:gridCol w="1026575"/>
                <a:gridCol w="972925"/>
                <a:gridCol w="1098125"/>
                <a:gridCol w="999750"/>
                <a:gridCol w="972925"/>
              </a:tblGrid>
              <a:tr h="381000">
                <a:tc gridSpan="2">
                  <a:txBody>
                    <a:bodyPr/>
                    <a:lstStyle/>
                    <a:p>
                      <a:pPr indent="0" lvl="0" marL="0" marR="0" rtl="0" algn="ctr">
                        <a:lnSpc>
                          <a:spcPct val="100000"/>
                        </a:lnSpc>
                        <a:spcBef>
                          <a:spcPts val="0"/>
                        </a:spcBef>
                        <a:spcAft>
                          <a:spcPts val="0"/>
                        </a:spcAft>
                        <a:buClr>
                          <a:srgbClr val="000000"/>
                        </a:buClr>
                        <a:buSzPts val="1700"/>
                        <a:buFont typeface="Arial"/>
                        <a:buNone/>
                      </a:pPr>
                      <a:r>
                        <a:rPr b="1" lang="en" sz="1800" u="none" cap="none" strike="noStrike">
                          <a:latin typeface="Times New Roman"/>
                          <a:ea typeface="Times New Roman"/>
                          <a:cs typeface="Times New Roman"/>
                          <a:sym typeface="Times New Roman"/>
                        </a:rPr>
                        <a:t>Models</a:t>
                      </a:r>
                      <a:endParaRPr b="1" sz="18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3">
                  <a:txBody>
                    <a:bodyPr/>
                    <a:lstStyle/>
                    <a:p>
                      <a:pPr indent="0" lvl="0" marL="0" marR="0" rtl="0" algn="ctr">
                        <a:lnSpc>
                          <a:spcPct val="100000"/>
                        </a:lnSpc>
                        <a:spcBef>
                          <a:spcPts val="0"/>
                        </a:spcBef>
                        <a:spcAft>
                          <a:spcPts val="0"/>
                        </a:spcAft>
                        <a:buClr>
                          <a:srgbClr val="000000"/>
                        </a:buClr>
                        <a:buSzPts val="1700"/>
                        <a:buFont typeface="Arial"/>
                        <a:buNone/>
                      </a:pPr>
                      <a:r>
                        <a:rPr b="1" lang="en" sz="1800" u="none" cap="none" strike="noStrike">
                          <a:solidFill>
                            <a:srgbClr val="000000"/>
                          </a:solidFill>
                          <a:latin typeface="Times New Roman"/>
                          <a:ea typeface="Times New Roman"/>
                          <a:cs typeface="Times New Roman"/>
                          <a:sym typeface="Times New Roman"/>
                        </a:rPr>
                        <a:t>Train Set</a:t>
                      </a:r>
                      <a:endParaRPr b="1" sz="18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hMerge="1"/>
                <a:tc gridSpan="3">
                  <a:txBody>
                    <a:bodyPr/>
                    <a:lstStyle/>
                    <a:p>
                      <a:pPr indent="0" lvl="0" marL="0" marR="0" rtl="0" algn="ctr">
                        <a:lnSpc>
                          <a:spcPct val="100000"/>
                        </a:lnSpc>
                        <a:spcBef>
                          <a:spcPts val="0"/>
                        </a:spcBef>
                        <a:spcAft>
                          <a:spcPts val="0"/>
                        </a:spcAft>
                        <a:buClr>
                          <a:srgbClr val="000000"/>
                        </a:buClr>
                        <a:buSzPts val="1700"/>
                        <a:buFont typeface="Arial"/>
                        <a:buNone/>
                      </a:pPr>
                      <a:r>
                        <a:rPr b="1" lang="en" sz="1800" u="none" cap="none" strike="noStrike">
                          <a:solidFill>
                            <a:srgbClr val="000000"/>
                          </a:solidFill>
                          <a:latin typeface="Times New Roman"/>
                          <a:ea typeface="Times New Roman"/>
                          <a:cs typeface="Times New Roman"/>
                          <a:sym typeface="Times New Roman"/>
                        </a:rPr>
                        <a:t>Test Set</a:t>
                      </a:r>
                      <a:endParaRPr b="1" sz="18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hMerge="1"/>
              </a:tr>
              <a:tr h="381000">
                <a:tc>
                  <a:txBody>
                    <a:bodyPr/>
                    <a:lstStyle/>
                    <a:p>
                      <a:pPr indent="0" lvl="0" marL="0" marR="0" rtl="0" algn="ctr">
                        <a:lnSpc>
                          <a:spcPct val="100000"/>
                        </a:lnSpc>
                        <a:spcBef>
                          <a:spcPts val="0"/>
                        </a:spcBef>
                        <a:spcAft>
                          <a:spcPts val="0"/>
                        </a:spcAft>
                        <a:buClr>
                          <a:srgbClr val="000000"/>
                        </a:buClr>
                        <a:buSzPts val="1700"/>
                        <a:buFont typeface="Arial"/>
                        <a:buNone/>
                      </a:pPr>
                      <a:r>
                        <a:rPr b="1" lang="en" sz="1800" u="none" cap="none" strike="noStrike">
                          <a:solidFill>
                            <a:srgbClr val="000000"/>
                          </a:solidFill>
                          <a:latin typeface="Times New Roman"/>
                          <a:ea typeface="Times New Roman"/>
                          <a:cs typeface="Times New Roman"/>
                          <a:sym typeface="Times New Roman"/>
                        </a:rPr>
                        <a:t>Embedding</a:t>
                      </a:r>
                      <a:endParaRPr sz="18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274E1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800" u="none" cap="none" strike="noStrike">
                          <a:latin typeface="Times New Roman"/>
                          <a:ea typeface="Times New Roman"/>
                          <a:cs typeface="Times New Roman"/>
                          <a:sym typeface="Times New Roman"/>
                        </a:rPr>
                        <a:t>Algorithm</a:t>
                      </a:r>
                      <a:endParaRPr b="1"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800" u="none" cap="none" strike="noStrike">
                          <a:latin typeface="Times New Roman"/>
                          <a:ea typeface="Times New Roman"/>
                          <a:cs typeface="Times New Roman"/>
                          <a:sym typeface="Times New Roman"/>
                        </a:rPr>
                        <a:t>Precision</a:t>
                      </a:r>
                      <a:endParaRPr b="1"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800" u="none" cap="none" strike="noStrike">
                          <a:latin typeface="Times New Roman"/>
                          <a:ea typeface="Times New Roman"/>
                          <a:cs typeface="Times New Roman"/>
                          <a:sym typeface="Times New Roman"/>
                        </a:rPr>
                        <a:t>Recall</a:t>
                      </a:r>
                      <a:endParaRPr b="1"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800" u="none" cap="none" strike="noStrike">
                          <a:latin typeface="Times New Roman"/>
                          <a:ea typeface="Times New Roman"/>
                          <a:cs typeface="Times New Roman"/>
                          <a:sym typeface="Times New Roman"/>
                        </a:rPr>
                        <a:t>F1</a:t>
                      </a:r>
                      <a:endParaRPr b="1"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800" u="none" cap="none" strike="noStrike">
                          <a:latin typeface="Times New Roman"/>
                          <a:ea typeface="Times New Roman"/>
                          <a:cs typeface="Times New Roman"/>
                          <a:sym typeface="Times New Roman"/>
                        </a:rPr>
                        <a:t>Precision</a:t>
                      </a:r>
                      <a:endParaRPr b="1"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800" u="none" cap="none" strike="noStrike">
                          <a:latin typeface="Times New Roman"/>
                          <a:ea typeface="Times New Roman"/>
                          <a:cs typeface="Times New Roman"/>
                          <a:sym typeface="Times New Roman"/>
                        </a:rPr>
                        <a:t>Recall</a:t>
                      </a:r>
                      <a:endParaRPr b="1"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800" u="none" cap="none" strike="noStrike">
                          <a:latin typeface="Times New Roman"/>
                          <a:ea typeface="Times New Roman"/>
                          <a:cs typeface="Times New Roman"/>
                          <a:sym typeface="Times New Roman"/>
                        </a:rPr>
                        <a:t>F1</a:t>
                      </a:r>
                      <a:endParaRPr b="1"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rowSpan="4">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BOW</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274E13"/>
                      </a:solidFill>
                      <a:prstDash val="solid"/>
                      <a:round/>
                      <a:headEnd len="sm" w="sm" type="none"/>
                      <a:tailEnd len="sm" w="sm" type="none"/>
                    </a:lnL>
                    <a:lnR cap="flat" cmpd="sng" w="12700">
                      <a:solidFill>
                        <a:srgbClr val="274E13"/>
                      </a:solidFill>
                      <a:prstDash val="solid"/>
                      <a:round/>
                      <a:headEnd len="sm" w="sm" type="none"/>
                      <a:tailEnd len="sm" w="sm" type="none"/>
                    </a:lnR>
                    <a:lnT cap="flat" cmpd="sng" w="12700">
                      <a:solidFill>
                        <a:srgbClr val="274E13"/>
                      </a:solidFill>
                      <a:prstDash val="solid"/>
                      <a:round/>
                      <a:headEnd len="sm" w="sm" type="none"/>
                      <a:tailEnd len="sm" w="sm" type="none"/>
                    </a:lnT>
                    <a:lnB cap="flat" cmpd="sng" w="12700">
                      <a:solidFill>
                        <a:srgbClr val="274E1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Log regression</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274E13"/>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0.823</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0.759</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0.771</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0.617</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0.515</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0.515</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vMerge="1"/>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Naive Bayes</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274E13"/>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0.766</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0.705</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0.714</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0.571</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0.491</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0.490</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vMerge="1"/>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SVM</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274E13"/>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0.860</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0.792</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0.805</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0.648</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0.506</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0.511</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vMerge="1"/>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RF</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274E13"/>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0.872</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0.806</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0.818</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0.637</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0.527</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0.524</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rowSpan="4">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TFIDF</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274E13"/>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Log regression</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0.834</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0.838</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0.835</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0.626</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0.559</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0.576</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vMerge="1"/>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Naive Bayes</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0.835</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0.827</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0.815</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0.553</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0.543</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0.544</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vMerge="1"/>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SVM</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0.888</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0.885</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0.886</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0.596</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0.489</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0.505</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7350">
                <a:tc vMerge="1"/>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RF</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0.980</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0.979</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0.979</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0.637</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0.617</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0.622</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350">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GloVe</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BiLSTM</a:t>
                      </a:r>
                      <a:endParaRPr sz="18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0.927</a:t>
                      </a:r>
                      <a:endParaRPr sz="18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0.879</a:t>
                      </a:r>
                      <a:endParaRPr sz="18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0.901</a:t>
                      </a:r>
                      <a:endParaRPr sz="18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0.908</a:t>
                      </a:r>
                      <a:endParaRPr sz="18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0.852</a:t>
                      </a:r>
                      <a:endParaRPr sz="18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800" u="none" cap="none" strike="noStrike">
                          <a:latin typeface="Times New Roman"/>
                          <a:ea typeface="Times New Roman"/>
                          <a:cs typeface="Times New Roman"/>
                          <a:sym typeface="Times New Roman"/>
                        </a:rPr>
                        <a:t>0.877</a:t>
                      </a:r>
                      <a:endParaRPr sz="18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00" name="Google Shape;300;p21"/>
          <p:cNvSpPr/>
          <p:nvPr/>
        </p:nvSpPr>
        <p:spPr>
          <a:xfrm>
            <a:off x="2208500" y="5881000"/>
            <a:ext cx="9334800" cy="246300"/>
          </a:xfrm>
          <a:prstGeom prst="rect">
            <a:avLst/>
          </a:prstGeom>
          <a:solidFill>
            <a:srgbClr val="000000">
              <a:alpha val="0"/>
            </a:srgbClr>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1"/>
          <p:cNvSpPr/>
          <p:nvPr/>
        </p:nvSpPr>
        <p:spPr>
          <a:xfrm>
            <a:off x="2208500" y="3884663"/>
            <a:ext cx="9334800" cy="246300"/>
          </a:xfrm>
          <a:prstGeom prst="rect">
            <a:avLst/>
          </a:prstGeom>
          <a:solidFill>
            <a:srgbClr val="000000">
              <a:alpha val="0"/>
            </a:srgbClr>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1"/>
          <p:cNvSpPr/>
          <p:nvPr/>
        </p:nvSpPr>
        <p:spPr>
          <a:xfrm>
            <a:off x="2208575" y="5481675"/>
            <a:ext cx="9334800" cy="246300"/>
          </a:xfrm>
          <a:prstGeom prst="rect">
            <a:avLst/>
          </a:prstGeom>
          <a:solidFill>
            <a:srgbClr val="000000">
              <a:alpha val="0"/>
            </a:srgbClr>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2"/>
          <p:cNvSpPr txBox="1"/>
          <p:nvPr>
            <p:ph type="title"/>
          </p:nvPr>
        </p:nvSpPr>
        <p:spPr>
          <a:xfrm>
            <a:off x="415408" y="459242"/>
            <a:ext cx="11358000" cy="7635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SzPts val="3700"/>
              <a:buNone/>
            </a:pPr>
            <a:r>
              <a:rPr b="1" lang="en" sz="3630">
                <a:latin typeface="Times New Roman"/>
                <a:ea typeface="Times New Roman"/>
                <a:cs typeface="Times New Roman"/>
                <a:sym typeface="Times New Roman"/>
              </a:rPr>
              <a:t>Methodology</a:t>
            </a:r>
            <a:endParaRPr b="1" sz="3630">
              <a:latin typeface="Times New Roman"/>
              <a:ea typeface="Times New Roman"/>
              <a:cs typeface="Times New Roman"/>
              <a:sym typeface="Times New Roman"/>
            </a:endParaRPr>
          </a:p>
        </p:txBody>
      </p:sp>
      <p:sp>
        <p:nvSpPr>
          <p:cNvPr id="308" name="Google Shape;308;p22"/>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309" name="Google Shape;309;p22"/>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310" name="Google Shape;310;p22"/>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23</a:t>
            </a:r>
            <a:endParaRPr b="0" i="0" sz="1400" u="none" cap="none" strike="noStrike">
              <a:solidFill>
                <a:schemeClr val="lt1"/>
              </a:solidFill>
              <a:latin typeface="Arial"/>
              <a:ea typeface="Arial"/>
              <a:cs typeface="Arial"/>
              <a:sym typeface="Arial"/>
            </a:endParaRPr>
          </a:p>
        </p:txBody>
      </p:sp>
      <p:graphicFrame>
        <p:nvGraphicFramePr>
          <p:cNvPr id="311" name="Google Shape;311;p22"/>
          <p:cNvGraphicFramePr/>
          <p:nvPr/>
        </p:nvGraphicFramePr>
        <p:xfrm>
          <a:off x="860225" y="1279475"/>
          <a:ext cx="3000000" cy="3000000"/>
        </p:xfrm>
        <a:graphic>
          <a:graphicData uri="http://schemas.openxmlformats.org/drawingml/2006/table">
            <a:tbl>
              <a:tblPr>
                <a:noFill/>
                <a:tableStyleId>{F4D40AC8-28A7-4A7B-AF10-FACFA4FEFB21}</a:tableStyleId>
              </a:tblPr>
              <a:tblGrid>
                <a:gridCol w="5143500"/>
                <a:gridCol w="5143500"/>
              </a:tblGrid>
              <a:tr h="680650">
                <a:tc gridSpan="2">
                  <a:txBody>
                    <a:bodyPr/>
                    <a:lstStyle/>
                    <a:p>
                      <a:pPr indent="0" lvl="0" marL="0" marR="0" rtl="0" algn="ctr">
                        <a:lnSpc>
                          <a:spcPct val="100000"/>
                        </a:lnSpc>
                        <a:spcBef>
                          <a:spcPts val="0"/>
                        </a:spcBef>
                        <a:spcAft>
                          <a:spcPts val="0"/>
                        </a:spcAft>
                        <a:buClr>
                          <a:srgbClr val="000000"/>
                        </a:buClr>
                        <a:buSzPts val="2400"/>
                        <a:buFont typeface="Arial"/>
                        <a:buNone/>
                      </a:pPr>
                      <a:r>
                        <a:rPr b="1" lang="en" sz="2400" u="none" cap="none" strike="noStrike">
                          <a:solidFill>
                            <a:schemeClr val="dk1"/>
                          </a:solidFill>
                          <a:latin typeface="Times New Roman"/>
                          <a:ea typeface="Times New Roman"/>
                          <a:cs typeface="Times New Roman"/>
                          <a:sym typeface="Times New Roman"/>
                        </a:rPr>
                        <a:t>Confusion Matrices for RF with BoW </a:t>
                      </a:r>
                      <a:endParaRPr b="1" sz="1400" u="none" cap="none" strike="noStrike">
                        <a:highlight>
                          <a:srgbClr val="FFFFFF"/>
                        </a:highlight>
                        <a:latin typeface="Times New Roman"/>
                        <a:ea typeface="Times New Roman"/>
                        <a:cs typeface="Times New Roman"/>
                        <a:sym typeface="Times New Roman"/>
                      </a:endParaRPr>
                    </a:p>
                  </a:txBody>
                  <a:tcPr marT="91425" marB="91425" marR="91425" marL="91425">
                    <a:lnL cap="flat" cmpd="sng" w="9525">
                      <a:solidFill>
                        <a:srgbClr val="00695C"/>
                      </a:solidFill>
                      <a:prstDash val="solid"/>
                      <a:round/>
                      <a:headEnd len="sm" w="sm" type="none"/>
                      <a:tailEnd len="sm" w="sm" type="none"/>
                    </a:lnL>
                    <a:lnR cap="flat" cmpd="sng" w="9525">
                      <a:solidFill>
                        <a:srgbClr val="00695C"/>
                      </a:solidFill>
                      <a:prstDash val="solid"/>
                      <a:round/>
                      <a:headEnd len="sm" w="sm" type="none"/>
                      <a:tailEnd len="sm" w="sm" type="none"/>
                    </a:lnR>
                    <a:lnT cap="flat" cmpd="sng" w="9525">
                      <a:solidFill>
                        <a:srgbClr val="00695C"/>
                      </a:solidFill>
                      <a:prstDash val="solid"/>
                      <a:round/>
                      <a:headEnd len="sm" w="sm" type="none"/>
                      <a:tailEnd len="sm" w="sm" type="none"/>
                    </a:lnT>
                    <a:lnB cap="flat" cmpd="sng" w="9525">
                      <a:solidFill>
                        <a:srgbClr val="00695C"/>
                      </a:solidFill>
                      <a:prstDash val="solid"/>
                      <a:round/>
                      <a:headEnd len="sm" w="sm" type="none"/>
                      <a:tailEnd len="sm" w="sm" type="none"/>
                    </a:lnB>
                    <a:solidFill>
                      <a:srgbClr val="E5FCED"/>
                    </a:solidFill>
                  </a:tcPr>
                </a:tc>
                <a:tc hMerge="1"/>
              </a:tr>
              <a:tr h="43483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00695C"/>
                      </a:solidFill>
                      <a:prstDash val="solid"/>
                      <a:round/>
                      <a:headEnd len="sm" w="sm" type="none"/>
                      <a:tailEnd len="sm" w="sm" type="none"/>
                    </a:lnL>
                    <a:lnR cap="flat" cmpd="sng" w="9525">
                      <a:solidFill>
                        <a:srgbClr val="00695C"/>
                      </a:solidFill>
                      <a:prstDash val="solid"/>
                      <a:round/>
                      <a:headEnd len="sm" w="sm" type="none"/>
                      <a:tailEnd len="sm" w="sm" type="none"/>
                    </a:lnR>
                    <a:lnT cap="flat" cmpd="sng" w="9525">
                      <a:solidFill>
                        <a:srgbClr val="00695C"/>
                      </a:solidFill>
                      <a:prstDash val="solid"/>
                      <a:round/>
                      <a:headEnd len="sm" w="sm" type="none"/>
                      <a:tailEnd len="sm" w="sm" type="none"/>
                    </a:lnT>
                    <a:lnB cap="flat" cmpd="sng" w="9525">
                      <a:solidFill>
                        <a:srgbClr val="00695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00695C"/>
                      </a:solidFill>
                      <a:prstDash val="solid"/>
                      <a:round/>
                      <a:headEnd len="sm" w="sm" type="none"/>
                      <a:tailEnd len="sm" w="sm" type="none"/>
                    </a:lnL>
                    <a:lnR cap="flat" cmpd="sng" w="9525">
                      <a:solidFill>
                        <a:srgbClr val="00695C"/>
                      </a:solidFill>
                      <a:prstDash val="solid"/>
                      <a:round/>
                      <a:headEnd len="sm" w="sm" type="none"/>
                      <a:tailEnd len="sm" w="sm" type="none"/>
                    </a:lnR>
                    <a:lnT cap="flat" cmpd="sng" w="9525">
                      <a:solidFill>
                        <a:srgbClr val="00695C"/>
                      </a:solidFill>
                      <a:prstDash val="solid"/>
                      <a:round/>
                      <a:headEnd len="sm" w="sm" type="none"/>
                      <a:tailEnd len="sm" w="sm" type="none"/>
                    </a:lnT>
                    <a:lnB cap="flat" cmpd="sng" w="9525">
                      <a:solidFill>
                        <a:srgbClr val="00695C"/>
                      </a:solidFill>
                      <a:prstDash val="solid"/>
                      <a:round/>
                      <a:headEnd len="sm" w="sm" type="none"/>
                      <a:tailEnd len="sm" w="sm" type="none"/>
                    </a:lnB>
                  </a:tcPr>
                </a:tc>
              </a:tr>
            </a:tbl>
          </a:graphicData>
        </a:graphic>
      </p:graphicFrame>
      <p:pic>
        <p:nvPicPr>
          <p:cNvPr id="312" name="Google Shape;312;p22"/>
          <p:cNvPicPr preferRelativeResize="0"/>
          <p:nvPr/>
        </p:nvPicPr>
        <p:blipFill rotWithShape="1">
          <a:blip r:embed="rId3">
            <a:alphaModFix/>
          </a:blip>
          <a:srcRect b="66" l="9509" r="10847" t="4622"/>
          <a:stretch/>
        </p:blipFill>
        <p:spPr>
          <a:xfrm>
            <a:off x="1078625" y="2101551"/>
            <a:ext cx="4781425" cy="4005374"/>
          </a:xfrm>
          <a:prstGeom prst="rect">
            <a:avLst/>
          </a:prstGeom>
          <a:noFill/>
          <a:ln>
            <a:noFill/>
          </a:ln>
        </p:spPr>
      </p:pic>
      <p:pic>
        <p:nvPicPr>
          <p:cNvPr id="313" name="Google Shape;313;p22"/>
          <p:cNvPicPr preferRelativeResize="0"/>
          <p:nvPr/>
        </p:nvPicPr>
        <p:blipFill rotWithShape="1">
          <a:blip r:embed="rId4">
            <a:alphaModFix/>
          </a:blip>
          <a:srcRect b="0" l="14398" r="11384" t="6751"/>
          <a:stretch/>
        </p:blipFill>
        <p:spPr>
          <a:xfrm>
            <a:off x="6312525" y="2101550"/>
            <a:ext cx="4551526" cy="40053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3"/>
          <p:cNvSpPr txBox="1"/>
          <p:nvPr>
            <p:ph type="title"/>
          </p:nvPr>
        </p:nvSpPr>
        <p:spPr>
          <a:xfrm>
            <a:off x="324721" y="447767"/>
            <a:ext cx="11358000" cy="7635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SzPts val="3700"/>
              <a:buNone/>
            </a:pPr>
            <a:r>
              <a:rPr b="1" lang="en" sz="3630">
                <a:latin typeface="Times New Roman"/>
                <a:ea typeface="Times New Roman"/>
                <a:cs typeface="Times New Roman"/>
                <a:sym typeface="Times New Roman"/>
              </a:rPr>
              <a:t>Methodology</a:t>
            </a:r>
            <a:endParaRPr b="1" sz="3630">
              <a:latin typeface="Times New Roman"/>
              <a:ea typeface="Times New Roman"/>
              <a:cs typeface="Times New Roman"/>
              <a:sym typeface="Times New Roman"/>
            </a:endParaRPr>
          </a:p>
        </p:txBody>
      </p:sp>
      <p:sp>
        <p:nvSpPr>
          <p:cNvPr id="319" name="Google Shape;319;p23"/>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320" name="Google Shape;320;p23"/>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a:t>
            </a:r>
            <a:r>
              <a:rPr lang="en">
                <a:solidFill>
                  <a:schemeClr val="lt1"/>
                </a:solidFill>
              </a:rPr>
              <a:t>        </a:t>
            </a:r>
            <a:r>
              <a:rPr b="0" i="0" lang="en" sz="1400" u="none" cap="none" strike="noStrike">
                <a:solidFill>
                  <a:schemeClr val="lt1"/>
                </a:solidFill>
                <a:latin typeface="Arial"/>
                <a:ea typeface="Arial"/>
                <a:cs typeface="Arial"/>
                <a:sym typeface="Arial"/>
              </a:rPr>
              <a:t>Detection and Prevention of Cyberbullying</a:t>
            </a:r>
            <a:endParaRPr b="0" i="0" sz="1400" u="none" cap="none" strike="noStrike">
              <a:solidFill>
                <a:schemeClr val="lt1"/>
              </a:solidFill>
              <a:latin typeface="Arial"/>
              <a:ea typeface="Arial"/>
              <a:cs typeface="Arial"/>
              <a:sym typeface="Arial"/>
            </a:endParaRPr>
          </a:p>
        </p:txBody>
      </p:sp>
      <p:sp>
        <p:nvSpPr>
          <p:cNvPr id="321" name="Google Shape;321;p23"/>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24</a:t>
            </a:r>
            <a:endParaRPr b="0" i="0" sz="1400" u="none" cap="none" strike="noStrike">
              <a:solidFill>
                <a:schemeClr val="lt1"/>
              </a:solidFill>
              <a:latin typeface="Arial"/>
              <a:ea typeface="Arial"/>
              <a:cs typeface="Arial"/>
              <a:sym typeface="Arial"/>
            </a:endParaRPr>
          </a:p>
        </p:txBody>
      </p:sp>
      <p:graphicFrame>
        <p:nvGraphicFramePr>
          <p:cNvPr id="322" name="Google Shape;322;p23"/>
          <p:cNvGraphicFramePr/>
          <p:nvPr/>
        </p:nvGraphicFramePr>
        <p:xfrm>
          <a:off x="860225" y="1279475"/>
          <a:ext cx="3000000" cy="3000000"/>
        </p:xfrm>
        <a:graphic>
          <a:graphicData uri="http://schemas.openxmlformats.org/drawingml/2006/table">
            <a:tbl>
              <a:tblPr>
                <a:noFill/>
                <a:tableStyleId>{F4D40AC8-28A7-4A7B-AF10-FACFA4FEFB21}</a:tableStyleId>
              </a:tblPr>
              <a:tblGrid>
                <a:gridCol w="5143500"/>
                <a:gridCol w="5143500"/>
              </a:tblGrid>
              <a:tr h="600175">
                <a:tc gridSpan="2">
                  <a:txBody>
                    <a:bodyPr/>
                    <a:lstStyle/>
                    <a:p>
                      <a:pPr indent="0" lvl="0" marL="0" marR="0" rtl="0" algn="ctr">
                        <a:lnSpc>
                          <a:spcPct val="100000"/>
                        </a:lnSpc>
                        <a:spcBef>
                          <a:spcPts val="0"/>
                        </a:spcBef>
                        <a:spcAft>
                          <a:spcPts val="0"/>
                        </a:spcAft>
                        <a:buClr>
                          <a:srgbClr val="000000"/>
                        </a:buClr>
                        <a:buSzPts val="2400"/>
                        <a:buFont typeface="Arial"/>
                        <a:buNone/>
                      </a:pPr>
                      <a:r>
                        <a:rPr b="1" lang="en" sz="2400" u="none" cap="none" strike="noStrike">
                          <a:solidFill>
                            <a:schemeClr val="dk1"/>
                          </a:solidFill>
                          <a:latin typeface="Times New Roman"/>
                          <a:ea typeface="Times New Roman"/>
                          <a:cs typeface="Times New Roman"/>
                          <a:sym typeface="Times New Roman"/>
                        </a:rPr>
                        <a:t>Confusion Matrices for RF with TFIDF</a:t>
                      </a:r>
                      <a:endParaRPr b="1" sz="1400" u="none" cap="none" strike="noStrike">
                        <a:highlight>
                          <a:srgbClr val="FFFFFF"/>
                        </a:highlight>
                        <a:latin typeface="Times New Roman"/>
                        <a:ea typeface="Times New Roman"/>
                        <a:cs typeface="Times New Roman"/>
                        <a:sym typeface="Times New Roman"/>
                      </a:endParaRPr>
                    </a:p>
                  </a:txBody>
                  <a:tcPr marT="91425" marB="91425" marR="91425" marL="91425">
                    <a:lnL cap="flat" cmpd="sng" w="9525">
                      <a:solidFill>
                        <a:srgbClr val="00695C"/>
                      </a:solidFill>
                      <a:prstDash val="solid"/>
                      <a:round/>
                      <a:headEnd len="sm" w="sm" type="none"/>
                      <a:tailEnd len="sm" w="sm" type="none"/>
                    </a:lnL>
                    <a:lnR cap="flat" cmpd="sng" w="9525">
                      <a:solidFill>
                        <a:srgbClr val="00695C"/>
                      </a:solidFill>
                      <a:prstDash val="solid"/>
                      <a:round/>
                      <a:headEnd len="sm" w="sm" type="none"/>
                      <a:tailEnd len="sm" w="sm" type="none"/>
                    </a:lnR>
                    <a:lnT cap="flat" cmpd="sng" w="9525">
                      <a:solidFill>
                        <a:srgbClr val="00695C"/>
                      </a:solidFill>
                      <a:prstDash val="solid"/>
                      <a:round/>
                      <a:headEnd len="sm" w="sm" type="none"/>
                      <a:tailEnd len="sm" w="sm" type="none"/>
                    </a:lnT>
                    <a:lnB cap="flat" cmpd="sng" w="9525">
                      <a:solidFill>
                        <a:srgbClr val="00695C"/>
                      </a:solidFill>
                      <a:prstDash val="solid"/>
                      <a:round/>
                      <a:headEnd len="sm" w="sm" type="none"/>
                      <a:tailEnd len="sm" w="sm" type="none"/>
                    </a:lnB>
                    <a:solidFill>
                      <a:srgbClr val="E5FCED"/>
                    </a:solidFill>
                  </a:tcPr>
                </a:tc>
                <a:tc hMerge="1"/>
              </a:tr>
              <a:tr h="43483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00695C"/>
                      </a:solidFill>
                      <a:prstDash val="solid"/>
                      <a:round/>
                      <a:headEnd len="sm" w="sm" type="none"/>
                      <a:tailEnd len="sm" w="sm" type="none"/>
                    </a:lnL>
                    <a:lnR cap="flat" cmpd="sng" w="9525">
                      <a:solidFill>
                        <a:srgbClr val="00695C"/>
                      </a:solidFill>
                      <a:prstDash val="solid"/>
                      <a:round/>
                      <a:headEnd len="sm" w="sm" type="none"/>
                      <a:tailEnd len="sm" w="sm" type="none"/>
                    </a:lnR>
                    <a:lnT cap="flat" cmpd="sng" w="9525">
                      <a:solidFill>
                        <a:srgbClr val="00695C"/>
                      </a:solidFill>
                      <a:prstDash val="solid"/>
                      <a:round/>
                      <a:headEnd len="sm" w="sm" type="none"/>
                      <a:tailEnd len="sm" w="sm" type="none"/>
                    </a:lnT>
                    <a:lnB cap="flat" cmpd="sng" w="9525">
                      <a:solidFill>
                        <a:srgbClr val="00695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00695C"/>
                      </a:solidFill>
                      <a:prstDash val="solid"/>
                      <a:round/>
                      <a:headEnd len="sm" w="sm" type="none"/>
                      <a:tailEnd len="sm" w="sm" type="none"/>
                    </a:lnL>
                    <a:lnR cap="flat" cmpd="sng" w="9525">
                      <a:solidFill>
                        <a:srgbClr val="00695C"/>
                      </a:solidFill>
                      <a:prstDash val="solid"/>
                      <a:round/>
                      <a:headEnd len="sm" w="sm" type="none"/>
                      <a:tailEnd len="sm" w="sm" type="none"/>
                    </a:lnR>
                    <a:lnT cap="flat" cmpd="sng" w="9525">
                      <a:solidFill>
                        <a:srgbClr val="00695C"/>
                      </a:solidFill>
                      <a:prstDash val="solid"/>
                      <a:round/>
                      <a:headEnd len="sm" w="sm" type="none"/>
                      <a:tailEnd len="sm" w="sm" type="none"/>
                    </a:lnT>
                    <a:lnB cap="flat" cmpd="sng" w="9525">
                      <a:solidFill>
                        <a:srgbClr val="00695C"/>
                      </a:solidFill>
                      <a:prstDash val="solid"/>
                      <a:round/>
                      <a:headEnd len="sm" w="sm" type="none"/>
                      <a:tailEnd len="sm" w="sm" type="none"/>
                    </a:lnB>
                  </a:tcPr>
                </a:tc>
              </a:tr>
            </a:tbl>
          </a:graphicData>
        </a:graphic>
      </p:graphicFrame>
      <p:pic>
        <p:nvPicPr>
          <p:cNvPr id="323" name="Google Shape;323;p23"/>
          <p:cNvPicPr preferRelativeResize="0"/>
          <p:nvPr/>
        </p:nvPicPr>
        <p:blipFill rotWithShape="1">
          <a:blip r:embed="rId3">
            <a:alphaModFix/>
          </a:blip>
          <a:srcRect b="-189" l="8521" r="12637" t="190"/>
          <a:stretch/>
        </p:blipFill>
        <p:spPr>
          <a:xfrm>
            <a:off x="1055250" y="2042038"/>
            <a:ext cx="4729452" cy="4082774"/>
          </a:xfrm>
          <a:prstGeom prst="rect">
            <a:avLst/>
          </a:prstGeom>
          <a:noFill/>
          <a:ln>
            <a:noFill/>
          </a:ln>
        </p:spPr>
      </p:pic>
      <p:pic>
        <p:nvPicPr>
          <p:cNvPr id="324" name="Google Shape;324;p23"/>
          <p:cNvPicPr preferRelativeResize="0"/>
          <p:nvPr/>
        </p:nvPicPr>
        <p:blipFill rotWithShape="1">
          <a:blip r:embed="rId4">
            <a:alphaModFix/>
          </a:blip>
          <a:srcRect b="0" l="13436" r="12861" t="0"/>
          <a:stretch/>
        </p:blipFill>
        <p:spPr>
          <a:xfrm>
            <a:off x="6196975" y="2064400"/>
            <a:ext cx="4854108" cy="40380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4"/>
          <p:cNvSpPr txBox="1"/>
          <p:nvPr>
            <p:ph type="title"/>
          </p:nvPr>
        </p:nvSpPr>
        <p:spPr>
          <a:xfrm>
            <a:off x="324721" y="289342"/>
            <a:ext cx="11358000" cy="7635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SzPts val="3700"/>
              <a:buNone/>
            </a:pPr>
            <a:r>
              <a:rPr b="1" lang="en" sz="3630">
                <a:latin typeface="Times New Roman"/>
                <a:ea typeface="Times New Roman"/>
                <a:cs typeface="Times New Roman"/>
                <a:sym typeface="Times New Roman"/>
              </a:rPr>
              <a:t>Methodology</a:t>
            </a:r>
            <a:endParaRPr b="1" sz="3630">
              <a:latin typeface="Times New Roman"/>
              <a:ea typeface="Times New Roman"/>
              <a:cs typeface="Times New Roman"/>
              <a:sym typeface="Times New Roman"/>
            </a:endParaRPr>
          </a:p>
        </p:txBody>
      </p:sp>
      <p:sp>
        <p:nvSpPr>
          <p:cNvPr id="330" name="Google Shape;330;p24"/>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331" name="Google Shape;331;p24"/>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332" name="Google Shape;332;p24"/>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25</a:t>
            </a:r>
            <a:endParaRPr b="0" i="0" sz="1400" u="none" cap="none" strike="noStrike">
              <a:solidFill>
                <a:schemeClr val="lt1"/>
              </a:solidFill>
              <a:latin typeface="Arial"/>
              <a:ea typeface="Arial"/>
              <a:cs typeface="Arial"/>
              <a:sym typeface="Arial"/>
            </a:endParaRPr>
          </a:p>
        </p:txBody>
      </p:sp>
      <p:graphicFrame>
        <p:nvGraphicFramePr>
          <p:cNvPr id="333" name="Google Shape;333;p24"/>
          <p:cNvGraphicFramePr/>
          <p:nvPr/>
        </p:nvGraphicFramePr>
        <p:xfrm>
          <a:off x="860225" y="1279475"/>
          <a:ext cx="3000000" cy="3000000"/>
        </p:xfrm>
        <a:graphic>
          <a:graphicData uri="http://schemas.openxmlformats.org/drawingml/2006/table">
            <a:tbl>
              <a:tblPr>
                <a:noFill/>
                <a:tableStyleId>{F4D40AC8-28A7-4A7B-AF10-FACFA4FEFB21}</a:tableStyleId>
              </a:tblPr>
              <a:tblGrid>
                <a:gridCol w="5143500"/>
                <a:gridCol w="5143500"/>
              </a:tblGrid>
              <a:tr h="582300">
                <a:tc gridSpan="2">
                  <a:txBody>
                    <a:bodyPr/>
                    <a:lstStyle/>
                    <a:p>
                      <a:pPr indent="0" lvl="0" marL="0" marR="0" rtl="0" algn="ctr">
                        <a:lnSpc>
                          <a:spcPct val="100000"/>
                        </a:lnSpc>
                        <a:spcBef>
                          <a:spcPts val="0"/>
                        </a:spcBef>
                        <a:spcAft>
                          <a:spcPts val="0"/>
                        </a:spcAft>
                        <a:buClr>
                          <a:srgbClr val="000000"/>
                        </a:buClr>
                        <a:buSzPts val="2400"/>
                        <a:buFont typeface="Arial"/>
                        <a:buNone/>
                      </a:pPr>
                      <a:r>
                        <a:rPr b="1" lang="en" sz="2400" u="none" cap="none" strike="noStrike">
                          <a:solidFill>
                            <a:schemeClr val="dk1"/>
                          </a:solidFill>
                          <a:latin typeface="Times New Roman"/>
                          <a:ea typeface="Times New Roman"/>
                          <a:cs typeface="Times New Roman"/>
                          <a:sym typeface="Times New Roman"/>
                        </a:rPr>
                        <a:t>Confusion Matrices for BiLSTM with GloVe</a:t>
                      </a:r>
                      <a:endParaRPr b="1" sz="1400" u="none" cap="none" strike="noStrike">
                        <a:highlight>
                          <a:srgbClr val="FFFFFF"/>
                        </a:highlight>
                        <a:latin typeface="Times New Roman"/>
                        <a:ea typeface="Times New Roman"/>
                        <a:cs typeface="Times New Roman"/>
                        <a:sym typeface="Times New Roman"/>
                      </a:endParaRPr>
                    </a:p>
                  </a:txBody>
                  <a:tcPr marT="91425" marB="91425" marR="91425" marL="91425">
                    <a:lnL cap="flat" cmpd="sng" w="9525">
                      <a:solidFill>
                        <a:srgbClr val="00695C"/>
                      </a:solidFill>
                      <a:prstDash val="solid"/>
                      <a:round/>
                      <a:headEnd len="sm" w="sm" type="none"/>
                      <a:tailEnd len="sm" w="sm" type="none"/>
                    </a:lnL>
                    <a:lnR cap="flat" cmpd="sng" w="9525">
                      <a:solidFill>
                        <a:srgbClr val="00695C"/>
                      </a:solidFill>
                      <a:prstDash val="solid"/>
                      <a:round/>
                      <a:headEnd len="sm" w="sm" type="none"/>
                      <a:tailEnd len="sm" w="sm" type="none"/>
                    </a:lnR>
                    <a:lnT cap="flat" cmpd="sng" w="9525">
                      <a:solidFill>
                        <a:srgbClr val="00695C"/>
                      </a:solidFill>
                      <a:prstDash val="solid"/>
                      <a:round/>
                      <a:headEnd len="sm" w="sm" type="none"/>
                      <a:tailEnd len="sm" w="sm" type="none"/>
                    </a:lnT>
                    <a:lnB cap="flat" cmpd="sng" w="9525">
                      <a:solidFill>
                        <a:srgbClr val="00695C"/>
                      </a:solidFill>
                      <a:prstDash val="solid"/>
                      <a:round/>
                      <a:headEnd len="sm" w="sm" type="none"/>
                      <a:tailEnd len="sm" w="sm" type="none"/>
                    </a:lnB>
                    <a:solidFill>
                      <a:srgbClr val="E5FCED"/>
                    </a:solidFill>
                  </a:tcPr>
                </a:tc>
                <a:tc hMerge="1"/>
              </a:tr>
              <a:tr h="43573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00695C"/>
                      </a:solidFill>
                      <a:prstDash val="solid"/>
                      <a:round/>
                      <a:headEnd len="sm" w="sm" type="none"/>
                      <a:tailEnd len="sm" w="sm" type="none"/>
                    </a:lnL>
                    <a:lnR cap="flat" cmpd="sng" w="9525">
                      <a:solidFill>
                        <a:srgbClr val="00695C"/>
                      </a:solidFill>
                      <a:prstDash val="solid"/>
                      <a:round/>
                      <a:headEnd len="sm" w="sm" type="none"/>
                      <a:tailEnd len="sm" w="sm" type="none"/>
                    </a:lnR>
                    <a:lnT cap="flat" cmpd="sng" w="9525">
                      <a:solidFill>
                        <a:srgbClr val="00695C"/>
                      </a:solidFill>
                      <a:prstDash val="solid"/>
                      <a:round/>
                      <a:headEnd len="sm" w="sm" type="none"/>
                      <a:tailEnd len="sm" w="sm" type="none"/>
                    </a:lnT>
                    <a:lnB cap="flat" cmpd="sng" w="9525">
                      <a:solidFill>
                        <a:srgbClr val="00695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00695C"/>
                      </a:solidFill>
                      <a:prstDash val="solid"/>
                      <a:round/>
                      <a:headEnd len="sm" w="sm" type="none"/>
                      <a:tailEnd len="sm" w="sm" type="none"/>
                    </a:lnL>
                    <a:lnR cap="flat" cmpd="sng" w="9525">
                      <a:solidFill>
                        <a:srgbClr val="00695C"/>
                      </a:solidFill>
                      <a:prstDash val="solid"/>
                      <a:round/>
                      <a:headEnd len="sm" w="sm" type="none"/>
                      <a:tailEnd len="sm" w="sm" type="none"/>
                    </a:lnR>
                    <a:lnT cap="flat" cmpd="sng" w="9525">
                      <a:solidFill>
                        <a:srgbClr val="00695C"/>
                      </a:solidFill>
                      <a:prstDash val="solid"/>
                      <a:round/>
                      <a:headEnd len="sm" w="sm" type="none"/>
                      <a:tailEnd len="sm" w="sm" type="none"/>
                    </a:lnT>
                    <a:lnB cap="flat" cmpd="sng" w="9525">
                      <a:solidFill>
                        <a:srgbClr val="00695C"/>
                      </a:solidFill>
                      <a:prstDash val="solid"/>
                      <a:round/>
                      <a:headEnd len="sm" w="sm" type="none"/>
                      <a:tailEnd len="sm" w="sm" type="none"/>
                    </a:lnB>
                  </a:tcPr>
                </a:tc>
              </a:tr>
            </a:tbl>
          </a:graphicData>
        </a:graphic>
      </p:graphicFrame>
      <p:pic>
        <p:nvPicPr>
          <p:cNvPr id="334" name="Google Shape;334;p24"/>
          <p:cNvPicPr preferRelativeResize="0"/>
          <p:nvPr/>
        </p:nvPicPr>
        <p:blipFill rotWithShape="1">
          <a:blip r:embed="rId3">
            <a:alphaModFix/>
          </a:blip>
          <a:srcRect b="0" l="0" r="0" t="0"/>
          <a:stretch/>
        </p:blipFill>
        <p:spPr>
          <a:xfrm>
            <a:off x="1094050" y="1994976"/>
            <a:ext cx="4720076" cy="4076200"/>
          </a:xfrm>
          <a:prstGeom prst="rect">
            <a:avLst/>
          </a:prstGeom>
          <a:noFill/>
          <a:ln>
            <a:noFill/>
          </a:ln>
        </p:spPr>
      </p:pic>
      <p:pic>
        <p:nvPicPr>
          <p:cNvPr id="335" name="Google Shape;335;p24"/>
          <p:cNvPicPr preferRelativeResize="0"/>
          <p:nvPr/>
        </p:nvPicPr>
        <p:blipFill rotWithShape="1">
          <a:blip r:embed="rId4">
            <a:alphaModFix/>
          </a:blip>
          <a:srcRect b="0" l="0" r="0" t="0"/>
          <a:stretch/>
        </p:blipFill>
        <p:spPr>
          <a:xfrm>
            <a:off x="6204875" y="1994975"/>
            <a:ext cx="4720075" cy="39763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5"/>
          <p:cNvSpPr txBox="1"/>
          <p:nvPr>
            <p:ph type="title"/>
          </p:nvPr>
        </p:nvSpPr>
        <p:spPr>
          <a:xfrm>
            <a:off x="352921" y="459242"/>
            <a:ext cx="11358000" cy="7635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SzPts val="3700"/>
              <a:buNone/>
            </a:pPr>
            <a:r>
              <a:rPr b="1" lang="en" sz="3630">
                <a:latin typeface="Times New Roman"/>
                <a:ea typeface="Times New Roman"/>
                <a:cs typeface="Times New Roman"/>
                <a:sym typeface="Times New Roman"/>
              </a:rPr>
              <a:t>Methodology</a:t>
            </a:r>
            <a:endParaRPr b="1" sz="3630">
              <a:latin typeface="Times New Roman"/>
              <a:ea typeface="Times New Roman"/>
              <a:cs typeface="Times New Roman"/>
              <a:sym typeface="Times New Roman"/>
            </a:endParaRPr>
          </a:p>
        </p:txBody>
      </p:sp>
      <p:sp>
        <p:nvSpPr>
          <p:cNvPr id="341" name="Google Shape;341;p25"/>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342" name="Google Shape;342;p25"/>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343" name="Google Shape;343;p25"/>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26</a:t>
            </a:r>
            <a:endParaRPr b="0" i="0" sz="1400" u="none" cap="none" strike="noStrike">
              <a:solidFill>
                <a:schemeClr val="lt1"/>
              </a:solidFill>
              <a:latin typeface="Arial"/>
              <a:ea typeface="Arial"/>
              <a:cs typeface="Arial"/>
              <a:sym typeface="Arial"/>
            </a:endParaRPr>
          </a:p>
        </p:txBody>
      </p:sp>
      <p:pic>
        <p:nvPicPr>
          <p:cNvPr id="344" name="Google Shape;344;p25"/>
          <p:cNvPicPr preferRelativeResize="0"/>
          <p:nvPr/>
        </p:nvPicPr>
        <p:blipFill rotWithShape="1">
          <a:blip r:embed="rId3">
            <a:alphaModFix/>
          </a:blip>
          <a:srcRect b="2855" l="0" r="5623" t="0"/>
          <a:stretch/>
        </p:blipFill>
        <p:spPr>
          <a:xfrm>
            <a:off x="408988" y="1508150"/>
            <a:ext cx="5570120" cy="3946050"/>
          </a:xfrm>
          <a:prstGeom prst="rect">
            <a:avLst/>
          </a:prstGeom>
          <a:noFill/>
          <a:ln>
            <a:noFill/>
          </a:ln>
        </p:spPr>
      </p:pic>
      <p:sp>
        <p:nvSpPr>
          <p:cNvPr id="345" name="Google Shape;345;p25"/>
          <p:cNvSpPr txBox="1"/>
          <p:nvPr/>
        </p:nvSpPr>
        <p:spPr>
          <a:xfrm>
            <a:off x="619000" y="5625225"/>
            <a:ext cx="5150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800" u="none" cap="none" strike="noStrike">
                <a:solidFill>
                  <a:srgbClr val="000000"/>
                </a:solidFill>
                <a:latin typeface="Times New Roman"/>
                <a:ea typeface="Times New Roman"/>
                <a:cs typeface="Times New Roman"/>
                <a:sym typeface="Times New Roman"/>
              </a:rPr>
              <a:t>ROC curves for RF model with B</a:t>
            </a:r>
            <a:r>
              <a:rPr b="1" lang="en" sz="1800">
                <a:latin typeface="Times New Roman"/>
                <a:ea typeface="Times New Roman"/>
                <a:cs typeface="Times New Roman"/>
                <a:sym typeface="Times New Roman"/>
              </a:rPr>
              <a:t>o</a:t>
            </a:r>
            <a:r>
              <a:rPr b="1" i="0" lang="en" sz="1800" u="none" cap="none" strike="noStrike">
                <a:solidFill>
                  <a:srgbClr val="000000"/>
                </a:solidFill>
                <a:latin typeface="Times New Roman"/>
                <a:ea typeface="Times New Roman"/>
                <a:cs typeface="Times New Roman"/>
                <a:sym typeface="Times New Roman"/>
              </a:rPr>
              <a:t>W </a:t>
            </a:r>
            <a:endParaRPr i="0" sz="1800" u="none" cap="none" strike="noStrike">
              <a:solidFill>
                <a:srgbClr val="000000"/>
              </a:solidFill>
              <a:latin typeface="Times New Roman"/>
              <a:ea typeface="Times New Roman"/>
              <a:cs typeface="Times New Roman"/>
              <a:sym typeface="Times New Roman"/>
            </a:endParaRPr>
          </a:p>
        </p:txBody>
      </p:sp>
      <p:pic>
        <p:nvPicPr>
          <p:cNvPr id="346" name="Google Shape;346;p25"/>
          <p:cNvPicPr preferRelativeResize="0"/>
          <p:nvPr/>
        </p:nvPicPr>
        <p:blipFill rotWithShape="1">
          <a:blip r:embed="rId4">
            <a:alphaModFix/>
          </a:blip>
          <a:srcRect b="0" l="1727" r="1736" t="0"/>
          <a:stretch/>
        </p:blipFill>
        <p:spPr>
          <a:xfrm>
            <a:off x="6365350" y="1508150"/>
            <a:ext cx="5541048" cy="3946050"/>
          </a:xfrm>
          <a:prstGeom prst="rect">
            <a:avLst/>
          </a:prstGeom>
          <a:noFill/>
          <a:ln>
            <a:noFill/>
          </a:ln>
        </p:spPr>
      </p:pic>
      <p:sp>
        <p:nvSpPr>
          <p:cNvPr id="347" name="Google Shape;347;p25"/>
          <p:cNvSpPr txBox="1"/>
          <p:nvPr/>
        </p:nvSpPr>
        <p:spPr>
          <a:xfrm>
            <a:off x="6560825" y="5625225"/>
            <a:ext cx="5150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800" u="none" cap="none" strike="noStrike">
                <a:solidFill>
                  <a:srgbClr val="000000"/>
                </a:solidFill>
                <a:latin typeface="Times New Roman"/>
                <a:ea typeface="Times New Roman"/>
                <a:cs typeface="Times New Roman"/>
                <a:sym typeface="Times New Roman"/>
              </a:rPr>
              <a:t>ROC curves for RF model with TFIDF </a:t>
            </a:r>
            <a:endParaRPr b="1"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6"/>
          <p:cNvSpPr txBox="1"/>
          <p:nvPr>
            <p:ph type="title"/>
          </p:nvPr>
        </p:nvSpPr>
        <p:spPr>
          <a:xfrm>
            <a:off x="460196" y="450317"/>
            <a:ext cx="11358000" cy="7635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SzPts val="3700"/>
              <a:buNone/>
            </a:pPr>
            <a:r>
              <a:rPr b="1" lang="en" sz="3630">
                <a:latin typeface="Times New Roman"/>
                <a:ea typeface="Times New Roman"/>
                <a:cs typeface="Times New Roman"/>
                <a:sym typeface="Times New Roman"/>
              </a:rPr>
              <a:t>Methodology</a:t>
            </a:r>
            <a:endParaRPr b="1" sz="3630">
              <a:latin typeface="Times New Roman"/>
              <a:ea typeface="Times New Roman"/>
              <a:cs typeface="Times New Roman"/>
              <a:sym typeface="Times New Roman"/>
            </a:endParaRPr>
          </a:p>
        </p:txBody>
      </p:sp>
      <p:sp>
        <p:nvSpPr>
          <p:cNvPr id="353" name="Google Shape;353;p26"/>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354" name="Google Shape;354;p26"/>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355" name="Google Shape;355;p26"/>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27</a:t>
            </a:r>
            <a:endParaRPr b="0" i="0" sz="1400" u="none" cap="none" strike="noStrike">
              <a:solidFill>
                <a:schemeClr val="lt1"/>
              </a:solidFill>
              <a:latin typeface="Arial"/>
              <a:ea typeface="Arial"/>
              <a:cs typeface="Arial"/>
              <a:sym typeface="Arial"/>
            </a:endParaRPr>
          </a:p>
        </p:txBody>
      </p:sp>
      <p:sp>
        <p:nvSpPr>
          <p:cNvPr id="356" name="Google Shape;356;p26"/>
          <p:cNvSpPr txBox="1"/>
          <p:nvPr/>
        </p:nvSpPr>
        <p:spPr>
          <a:xfrm>
            <a:off x="3370825" y="5761425"/>
            <a:ext cx="58923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800" u="none" cap="none" strike="noStrike">
                <a:solidFill>
                  <a:srgbClr val="000000"/>
                </a:solidFill>
                <a:latin typeface="Times New Roman"/>
                <a:ea typeface="Times New Roman"/>
                <a:cs typeface="Times New Roman"/>
                <a:sym typeface="Times New Roman"/>
              </a:rPr>
              <a:t>ROC curve for model: BiLSTM with GloVe embedding</a:t>
            </a:r>
            <a:endParaRPr b="1" i="0" sz="1800" u="none" cap="none" strike="noStrike">
              <a:solidFill>
                <a:srgbClr val="000000"/>
              </a:solidFill>
              <a:latin typeface="Times New Roman"/>
              <a:ea typeface="Times New Roman"/>
              <a:cs typeface="Times New Roman"/>
              <a:sym typeface="Times New Roman"/>
            </a:endParaRPr>
          </a:p>
        </p:txBody>
      </p:sp>
      <p:pic>
        <p:nvPicPr>
          <p:cNvPr id="357" name="Google Shape;357;p26"/>
          <p:cNvPicPr preferRelativeResize="0"/>
          <p:nvPr/>
        </p:nvPicPr>
        <p:blipFill rotWithShape="1">
          <a:blip r:embed="rId3">
            <a:alphaModFix/>
          </a:blip>
          <a:srcRect b="0" l="0" r="0" t="0"/>
          <a:stretch/>
        </p:blipFill>
        <p:spPr>
          <a:xfrm>
            <a:off x="3150863" y="1319950"/>
            <a:ext cx="6332224" cy="4335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3"/>
          <p:cNvPicPr preferRelativeResize="0"/>
          <p:nvPr/>
        </p:nvPicPr>
        <p:blipFill rotWithShape="1">
          <a:blip r:embed="rId3">
            <a:alphaModFix/>
          </a:blip>
          <a:srcRect b="0" l="0" r="0" t="0"/>
          <a:stretch/>
        </p:blipFill>
        <p:spPr>
          <a:xfrm>
            <a:off x="1522475" y="1166800"/>
            <a:ext cx="9144000" cy="4524375"/>
          </a:xfrm>
          <a:prstGeom prst="rect">
            <a:avLst/>
          </a:prstGeom>
          <a:noFill/>
          <a:ln>
            <a:noFill/>
          </a:ln>
        </p:spPr>
      </p:pic>
      <p:sp>
        <p:nvSpPr>
          <p:cNvPr id="84" name="Google Shape;84;p3"/>
          <p:cNvSpPr/>
          <p:nvPr/>
        </p:nvSpPr>
        <p:spPr>
          <a:xfrm>
            <a:off x="0" y="6527175"/>
            <a:ext cx="12189000" cy="330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85" name="Google Shape;85;p3"/>
          <p:cNvSpPr/>
          <p:nvPr/>
        </p:nvSpPr>
        <p:spPr>
          <a:xfrm>
            <a:off x="0" y="65271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86" name="Google Shape;86;p3"/>
          <p:cNvSpPr txBox="1"/>
          <p:nvPr/>
        </p:nvSpPr>
        <p:spPr>
          <a:xfrm>
            <a:off x="867200" y="483675"/>
            <a:ext cx="3000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chemeClr val="dk1"/>
                </a:solidFill>
                <a:latin typeface="Times New Roman"/>
                <a:ea typeface="Times New Roman"/>
                <a:cs typeface="Times New Roman"/>
                <a:sym typeface="Times New Roman"/>
              </a:rPr>
              <a:t>Introduction</a:t>
            </a:r>
            <a:endParaRPr b="1" i="0" sz="1400" u="none" cap="none" strike="noStrike">
              <a:solidFill>
                <a:srgbClr val="000000"/>
              </a:solidFill>
            </a:endParaRPr>
          </a:p>
        </p:txBody>
      </p:sp>
      <p:sp>
        <p:nvSpPr>
          <p:cNvPr id="87" name="Google Shape;87;p3"/>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0</a:t>
            </a:r>
            <a:r>
              <a:rPr lang="en">
                <a:solidFill>
                  <a:schemeClr val="lt1"/>
                </a:solidFill>
              </a:rPr>
              <a:t>2</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7"/>
          <p:cNvSpPr txBox="1"/>
          <p:nvPr>
            <p:ph type="title"/>
          </p:nvPr>
        </p:nvSpPr>
        <p:spPr>
          <a:xfrm>
            <a:off x="342358" y="441367"/>
            <a:ext cx="11358000" cy="7635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Clr>
                <a:schemeClr val="dk1"/>
              </a:buClr>
              <a:buSzPts val="2800"/>
              <a:buFont typeface="Arial"/>
              <a:buNone/>
            </a:pPr>
            <a:r>
              <a:rPr b="1" lang="en" sz="3600">
                <a:latin typeface="Times New Roman"/>
                <a:ea typeface="Times New Roman"/>
                <a:cs typeface="Times New Roman"/>
                <a:sym typeface="Times New Roman"/>
              </a:rPr>
              <a:t>Cyberbullying Against Global Events</a:t>
            </a:r>
            <a:endParaRPr b="1" sz="3600">
              <a:latin typeface="Times New Roman"/>
              <a:ea typeface="Times New Roman"/>
              <a:cs typeface="Times New Roman"/>
              <a:sym typeface="Times New Roman"/>
            </a:endParaRPr>
          </a:p>
        </p:txBody>
      </p:sp>
      <p:sp>
        <p:nvSpPr>
          <p:cNvPr id="363" name="Google Shape;363;p27"/>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364" name="Google Shape;364;p27"/>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365" name="Google Shape;365;p27"/>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28</a:t>
            </a:r>
            <a:endParaRPr b="0" i="0" sz="1400" u="none" cap="none" strike="noStrike">
              <a:solidFill>
                <a:schemeClr val="lt1"/>
              </a:solidFill>
              <a:latin typeface="Arial"/>
              <a:ea typeface="Arial"/>
              <a:cs typeface="Arial"/>
              <a:sym typeface="Arial"/>
            </a:endParaRPr>
          </a:p>
        </p:txBody>
      </p:sp>
      <p:pic>
        <p:nvPicPr>
          <p:cNvPr id="366" name="Google Shape;366;p27"/>
          <p:cNvPicPr preferRelativeResize="0"/>
          <p:nvPr/>
        </p:nvPicPr>
        <p:blipFill rotWithShape="1">
          <a:blip r:embed="rId3">
            <a:alphaModFix/>
          </a:blip>
          <a:srcRect b="0" l="0" r="3781" t="6855"/>
          <a:stretch/>
        </p:blipFill>
        <p:spPr>
          <a:xfrm>
            <a:off x="415500" y="1326150"/>
            <a:ext cx="11358000" cy="5045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9"/>
          <p:cNvSpPr txBox="1"/>
          <p:nvPr>
            <p:ph type="title"/>
          </p:nvPr>
        </p:nvSpPr>
        <p:spPr>
          <a:xfrm>
            <a:off x="361846" y="432417"/>
            <a:ext cx="11358000" cy="7635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SzPts val="3700"/>
              <a:buNone/>
            </a:pPr>
            <a:r>
              <a:rPr b="1" lang="en" sz="3630">
                <a:latin typeface="Times New Roman"/>
                <a:ea typeface="Times New Roman"/>
                <a:cs typeface="Times New Roman"/>
                <a:sym typeface="Times New Roman"/>
              </a:rPr>
              <a:t>Word Clouds</a:t>
            </a:r>
            <a:endParaRPr b="1" sz="3630">
              <a:latin typeface="Times New Roman"/>
              <a:ea typeface="Times New Roman"/>
              <a:cs typeface="Times New Roman"/>
              <a:sym typeface="Times New Roman"/>
            </a:endParaRPr>
          </a:p>
        </p:txBody>
      </p:sp>
      <p:sp>
        <p:nvSpPr>
          <p:cNvPr id="372" name="Google Shape;372;p29"/>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373" name="Google Shape;373;p29"/>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374" name="Google Shape;374;p29"/>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29</a:t>
            </a:r>
            <a:endParaRPr b="0" i="0" sz="1400" u="none" cap="none" strike="noStrike">
              <a:solidFill>
                <a:schemeClr val="lt1"/>
              </a:solidFill>
              <a:latin typeface="Arial"/>
              <a:ea typeface="Arial"/>
              <a:cs typeface="Arial"/>
              <a:sym typeface="Arial"/>
            </a:endParaRPr>
          </a:p>
        </p:txBody>
      </p:sp>
      <p:pic>
        <p:nvPicPr>
          <p:cNvPr id="375" name="Google Shape;375;p29"/>
          <p:cNvPicPr preferRelativeResize="0"/>
          <p:nvPr/>
        </p:nvPicPr>
        <p:blipFill rotWithShape="1">
          <a:blip r:embed="rId3">
            <a:alphaModFix/>
          </a:blip>
          <a:srcRect b="0" l="0" r="0" t="0"/>
          <a:stretch/>
        </p:blipFill>
        <p:spPr>
          <a:xfrm>
            <a:off x="1635800" y="1258525"/>
            <a:ext cx="3919923" cy="2371700"/>
          </a:xfrm>
          <a:prstGeom prst="rect">
            <a:avLst/>
          </a:prstGeom>
          <a:noFill/>
          <a:ln>
            <a:noFill/>
          </a:ln>
        </p:spPr>
      </p:pic>
      <p:pic>
        <p:nvPicPr>
          <p:cNvPr id="376" name="Google Shape;376;p29"/>
          <p:cNvPicPr preferRelativeResize="0"/>
          <p:nvPr/>
        </p:nvPicPr>
        <p:blipFill rotWithShape="1">
          <a:blip r:embed="rId4">
            <a:alphaModFix/>
          </a:blip>
          <a:srcRect b="0" l="0" r="0" t="0"/>
          <a:stretch/>
        </p:blipFill>
        <p:spPr>
          <a:xfrm>
            <a:off x="1635800" y="3905125"/>
            <a:ext cx="3919925" cy="2449937"/>
          </a:xfrm>
          <a:prstGeom prst="rect">
            <a:avLst/>
          </a:prstGeom>
          <a:noFill/>
          <a:ln>
            <a:noFill/>
          </a:ln>
        </p:spPr>
      </p:pic>
      <p:pic>
        <p:nvPicPr>
          <p:cNvPr id="377" name="Google Shape;377;p29"/>
          <p:cNvPicPr preferRelativeResize="0"/>
          <p:nvPr/>
        </p:nvPicPr>
        <p:blipFill rotWithShape="1">
          <a:blip r:embed="rId5">
            <a:alphaModFix/>
          </a:blip>
          <a:srcRect b="0" l="0" r="0" t="0"/>
          <a:stretch/>
        </p:blipFill>
        <p:spPr>
          <a:xfrm>
            <a:off x="6411331" y="1258525"/>
            <a:ext cx="3794694" cy="2371700"/>
          </a:xfrm>
          <a:prstGeom prst="rect">
            <a:avLst/>
          </a:prstGeom>
          <a:noFill/>
          <a:ln>
            <a:noFill/>
          </a:ln>
        </p:spPr>
      </p:pic>
      <p:pic>
        <p:nvPicPr>
          <p:cNvPr id="378" name="Google Shape;378;p29"/>
          <p:cNvPicPr preferRelativeResize="0"/>
          <p:nvPr/>
        </p:nvPicPr>
        <p:blipFill rotWithShape="1">
          <a:blip r:embed="rId6">
            <a:alphaModFix/>
          </a:blip>
          <a:srcRect b="0" l="0" r="0" t="0"/>
          <a:stretch/>
        </p:blipFill>
        <p:spPr>
          <a:xfrm>
            <a:off x="6411325" y="3905125"/>
            <a:ext cx="3794700" cy="2371703"/>
          </a:xfrm>
          <a:prstGeom prst="rect">
            <a:avLst/>
          </a:prstGeom>
          <a:noFill/>
          <a:ln>
            <a:noFill/>
          </a:ln>
        </p:spPr>
      </p:pic>
      <p:sp>
        <p:nvSpPr>
          <p:cNvPr id="379" name="Google Shape;379;p29"/>
          <p:cNvSpPr txBox="1"/>
          <p:nvPr/>
        </p:nvSpPr>
        <p:spPr>
          <a:xfrm>
            <a:off x="165825" y="2144525"/>
            <a:ext cx="1470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Times New Roman"/>
                <a:ea typeface="Times New Roman"/>
                <a:cs typeface="Times New Roman"/>
                <a:sym typeface="Times New Roman"/>
              </a:rPr>
              <a:t>Attacking</a:t>
            </a:r>
            <a:endParaRPr b="0" i="0" sz="2400" u="none" cap="none" strike="noStrike">
              <a:solidFill>
                <a:srgbClr val="000000"/>
              </a:solidFill>
              <a:latin typeface="Times New Roman"/>
              <a:ea typeface="Times New Roman"/>
              <a:cs typeface="Times New Roman"/>
              <a:sym typeface="Times New Roman"/>
            </a:endParaRPr>
          </a:p>
        </p:txBody>
      </p:sp>
      <p:sp>
        <p:nvSpPr>
          <p:cNvPr id="380" name="Google Shape;380;p29"/>
          <p:cNvSpPr txBox="1"/>
          <p:nvPr/>
        </p:nvSpPr>
        <p:spPr>
          <a:xfrm>
            <a:off x="165825" y="4813925"/>
            <a:ext cx="1470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Times New Roman"/>
                <a:ea typeface="Times New Roman"/>
                <a:cs typeface="Times New Roman"/>
                <a:sym typeface="Times New Roman"/>
              </a:rPr>
              <a:t>Misogyny</a:t>
            </a:r>
            <a:endParaRPr b="0" i="0" sz="2400" u="none" cap="none" strike="noStrike">
              <a:solidFill>
                <a:srgbClr val="000000"/>
              </a:solidFill>
              <a:latin typeface="Times New Roman"/>
              <a:ea typeface="Times New Roman"/>
              <a:cs typeface="Times New Roman"/>
              <a:sym typeface="Times New Roman"/>
            </a:endParaRPr>
          </a:p>
        </p:txBody>
      </p:sp>
      <p:sp>
        <p:nvSpPr>
          <p:cNvPr id="381" name="Google Shape;381;p29"/>
          <p:cNvSpPr txBox="1"/>
          <p:nvPr/>
        </p:nvSpPr>
        <p:spPr>
          <a:xfrm>
            <a:off x="10206025" y="2144525"/>
            <a:ext cx="1470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Times New Roman"/>
                <a:ea typeface="Times New Roman"/>
                <a:cs typeface="Times New Roman"/>
                <a:sym typeface="Times New Roman"/>
              </a:rPr>
              <a:t>Neutral</a:t>
            </a:r>
            <a:endParaRPr b="0" i="0" sz="2400" u="none" cap="none" strike="noStrike">
              <a:solidFill>
                <a:srgbClr val="000000"/>
              </a:solidFill>
              <a:latin typeface="Times New Roman"/>
              <a:ea typeface="Times New Roman"/>
              <a:cs typeface="Times New Roman"/>
              <a:sym typeface="Times New Roman"/>
            </a:endParaRPr>
          </a:p>
        </p:txBody>
      </p:sp>
      <p:sp>
        <p:nvSpPr>
          <p:cNvPr id="382" name="Google Shape;382;p29"/>
          <p:cNvSpPr txBox="1"/>
          <p:nvPr/>
        </p:nvSpPr>
        <p:spPr>
          <a:xfrm>
            <a:off x="10419750" y="4853025"/>
            <a:ext cx="147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Times New Roman"/>
                <a:ea typeface="Times New Roman"/>
                <a:cs typeface="Times New Roman"/>
                <a:sym typeface="Times New Roman"/>
              </a:rPr>
              <a:t>Racism</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0"/>
          <p:cNvSpPr txBox="1"/>
          <p:nvPr>
            <p:ph type="title"/>
          </p:nvPr>
        </p:nvSpPr>
        <p:spPr>
          <a:xfrm>
            <a:off x="335025" y="466425"/>
            <a:ext cx="5295900" cy="763500"/>
          </a:xfrm>
          <a:prstGeom prst="rect">
            <a:avLst/>
          </a:prstGeom>
          <a:noFill/>
          <a:ln>
            <a:noFill/>
          </a:ln>
        </p:spPr>
        <p:txBody>
          <a:bodyPr anchorCtr="0" anchor="t" bIns="121875" lIns="121875" spcFirstLastPara="1" rIns="121875" wrap="square" tIns="121875">
            <a:noAutofit/>
          </a:bodyPr>
          <a:lstStyle/>
          <a:p>
            <a:pPr indent="0" lvl="0" marL="0" rtl="0" algn="ctr">
              <a:lnSpc>
                <a:spcPct val="100000"/>
              </a:lnSpc>
              <a:spcBef>
                <a:spcPts val="0"/>
              </a:spcBef>
              <a:spcAft>
                <a:spcPts val="0"/>
              </a:spcAft>
              <a:buSzPts val="3700"/>
              <a:buNone/>
            </a:pPr>
            <a:r>
              <a:rPr b="1" lang="en" sz="3630">
                <a:latin typeface="Times New Roman"/>
                <a:ea typeface="Times New Roman"/>
                <a:cs typeface="Times New Roman"/>
                <a:sym typeface="Times New Roman"/>
              </a:rPr>
              <a:t>Conceptual Framework</a:t>
            </a:r>
            <a:endParaRPr b="1" sz="3630">
              <a:latin typeface="Times New Roman"/>
              <a:ea typeface="Times New Roman"/>
              <a:cs typeface="Times New Roman"/>
              <a:sym typeface="Times New Roman"/>
            </a:endParaRPr>
          </a:p>
        </p:txBody>
      </p:sp>
      <p:pic>
        <p:nvPicPr>
          <p:cNvPr id="388" name="Google Shape;388;p30"/>
          <p:cNvPicPr preferRelativeResize="0"/>
          <p:nvPr/>
        </p:nvPicPr>
        <p:blipFill rotWithShape="1">
          <a:blip r:embed="rId3">
            <a:alphaModFix/>
          </a:blip>
          <a:srcRect b="-1605" l="0" r="0" t="0"/>
          <a:stretch/>
        </p:blipFill>
        <p:spPr>
          <a:xfrm>
            <a:off x="1951350" y="1500300"/>
            <a:ext cx="8286125" cy="4756500"/>
          </a:xfrm>
          <a:prstGeom prst="rect">
            <a:avLst/>
          </a:prstGeom>
          <a:noFill/>
          <a:ln>
            <a:noFill/>
          </a:ln>
        </p:spPr>
      </p:pic>
      <p:sp>
        <p:nvSpPr>
          <p:cNvPr id="389" name="Google Shape;389;p30"/>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390" name="Google Shape;390;p30"/>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391" name="Google Shape;391;p30"/>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30</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1"/>
          <p:cNvSpPr txBox="1"/>
          <p:nvPr>
            <p:ph type="title"/>
          </p:nvPr>
        </p:nvSpPr>
        <p:spPr>
          <a:xfrm>
            <a:off x="498275" y="2881800"/>
            <a:ext cx="2973000" cy="763500"/>
          </a:xfrm>
          <a:prstGeom prst="rect">
            <a:avLst/>
          </a:prstGeom>
          <a:noFill/>
          <a:ln>
            <a:noFill/>
          </a:ln>
        </p:spPr>
        <p:txBody>
          <a:bodyPr anchorCtr="0" anchor="t" bIns="121875" lIns="121875" spcFirstLastPara="1" rIns="121875" wrap="square" tIns="121875">
            <a:normAutofit fontScale="90000"/>
          </a:bodyPr>
          <a:lstStyle/>
          <a:p>
            <a:pPr indent="457200" lvl="0" marL="0" rtl="0" algn="l">
              <a:lnSpc>
                <a:spcPct val="100000"/>
              </a:lnSpc>
              <a:spcBef>
                <a:spcPts val="0"/>
              </a:spcBef>
              <a:spcAft>
                <a:spcPts val="0"/>
              </a:spcAft>
              <a:buSzPct val="101928"/>
              <a:buNone/>
            </a:pPr>
            <a:r>
              <a:rPr b="1" lang="en" sz="4033">
                <a:latin typeface="Times New Roman"/>
                <a:ea typeface="Times New Roman"/>
                <a:cs typeface="Times New Roman"/>
                <a:sym typeface="Times New Roman"/>
              </a:rPr>
              <a:t>Prototype</a:t>
            </a:r>
            <a:endParaRPr b="1" sz="4033">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t/>
            </a:r>
            <a:endParaRPr/>
          </a:p>
        </p:txBody>
      </p:sp>
      <p:pic>
        <p:nvPicPr>
          <p:cNvPr id="397" name="Google Shape;397;p31"/>
          <p:cNvPicPr preferRelativeResize="0"/>
          <p:nvPr/>
        </p:nvPicPr>
        <p:blipFill rotWithShape="1">
          <a:blip r:embed="rId3">
            <a:alphaModFix/>
          </a:blip>
          <a:srcRect b="0" l="-505" r="-505" t="0"/>
          <a:stretch/>
        </p:blipFill>
        <p:spPr>
          <a:xfrm>
            <a:off x="4819375" y="109675"/>
            <a:ext cx="7128776" cy="6305502"/>
          </a:xfrm>
          <a:prstGeom prst="rect">
            <a:avLst/>
          </a:prstGeom>
          <a:noFill/>
          <a:ln>
            <a:noFill/>
          </a:ln>
        </p:spPr>
      </p:pic>
      <p:sp>
        <p:nvSpPr>
          <p:cNvPr id="398" name="Google Shape;398;p31"/>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399" name="Google Shape;399;p31"/>
          <p:cNvSpPr/>
          <p:nvPr/>
        </p:nvSpPr>
        <p:spPr>
          <a:xfrm>
            <a:off x="4058975" y="0"/>
            <a:ext cx="330900" cy="65271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1"/>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401" name="Google Shape;401;p31"/>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31</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2"/>
          <p:cNvSpPr txBox="1"/>
          <p:nvPr>
            <p:ph type="title"/>
          </p:nvPr>
        </p:nvSpPr>
        <p:spPr>
          <a:xfrm>
            <a:off x="415408" y="459242"/>
            <a:ext cx="11358000" cy="7635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SzPts val="3700"/>
              <a:buNone/>
            </a:pPr>
            <a:r>
              <a:rPr b="1" lang="en" sz="3630">
                <a:latin typeface="Times New Roman"/>
                <a:ea typeface="Times New Roman"/>
                <a:cs typeface="Times New Roman"/>
                <a:sym typeface="Times New Roman"/>
              </a:rPr>
              <a:t>Obtained Result</a:t>
            </a:r>
            <a:endParaRPr b="1" sz="3630">
              <a:latin typeface="Times New Roman"/>
              <a:ea typeface="Times New Roman"/>
              <a:cs typeface="Times New Roman"/>
              <a:sym typeface="Times New Roman"/>
            </a:endParaRPr>
          </a:p>
        </p:txBody>
      </p:sp>
      <p:sp>
        <p:nvSpPr>
          <p:cNvPr id="407" name="Google Shape;407;p32"/>
          <p:cNvSpPr txBox="1"/>
          <p:nvPr>
            <p:ph idx="1" type="body"/>
          </p:nvPr>
        </p:nvSpPr>
        <p:spPr>
          <a:xfrm>
            <a:off x="415400" y="1322050"/>
            <a:ext cx="7570200" cy="4990500"/>
          </a:xfrm>
          <a:prstGeom prst="rect">
            <a:avLst/>
          </a:prstGeom>
          <a:noFill/>
          <a:ln>
            <a:noFill/>
          </a:ln>
        </p:spPr>
        <p:txBody>
          <a:bodyPr anchorCtr="0" anchor="t" bIns="121875" lIns="121875" spcFirstLastPara="1" rIns="121875" wrap="square" tIns="121875">
            <a:noAutofit/>
          </a:bodyPr>
          <a:lstStyle/>
          <a:p>
            <a:pPr indent="-368300" lvl="0" marL="457200" rtl="0" algn="just">
              <a:lnSpc>
                <a:spcPct val="115000"/>
              </a:lnSpc>
              <a:spcBef>
                <a:spcPts val="120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The dataset corpora extracted from Twitter are diverse in content.</a:t>
            </a:r>
            <a:endParaRPr sz="2200">
              <a:solidFill>
                <a:schemeClr val="dk1"/>
              </a:solidFill>
              <a:latin typeface="Times New Roman"/>
              <a:ea typeface="Times New Roman"/>
              <a:cs typeface="Times New Roman"/>
              <a:sym typeface="Times New Roman"/>
            </a:endParaRPr>
          </a:p>
          <a:p>
            <a:pPr indent="-368300" lvl="0" marL="457200" rtl="0" algn="just">
              <a:lnSpc>
                <a:spcPct val="10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The taxonomy designed for bully characteristics covers most of the areas a person is bullied for.</a:t>
            </a:r>
            <a:endParaRPr sz="22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600">
              <a:solidFill>
                <a:schemeClr val="dk1"/>
              </a:solidFill>
              <a:latin typeface="Times New Roman"/>
              <a:ea typeface="Times New Roman"/>
              <a:cs typeface="Times New Roman"/>
              <a:sym typeface="Times New Roman"/>
            </a:endParaRPr>
          </a:p>
          <a:p>
            <a:pPr indent="-368300" lvl="0" marL="457200" rtl="0" algn="just">
              <a:lnSpc>
                <a:spcPct val="115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It is evident that the Random Forest model with </a:t>
            </a:r>
            <a:r>
              <a:rPr lang="en" sz="2200">
                <a:solidFill>
                  <a:schemeClr val="dk1"/>
                </a:solidFill>
                <a:latin typeface="Times New Roman"/>
                <a:ea typeface="Times New Roman"/>
                <a:cs typeface="Times New Roman"/>
                <a:sym typeface="Times New Roman"/>
              </a:rPr>
              <a:t>TFIDF</a:t>
            </a:r>
            <a:r>
              <a:rPr lang="en" sz="2200">
                <a:solidFill>
                  <a:schemeClr val="dk1"/>
                </a:solidFill>
                <a:latin typeface="Times New Roman"/>
                <a:ea typeface="Times New Roman"/>
                <a:cs typeface="Times New Roman"/>
                <a:sym typeface="Times New Roman"/>
              </a:rPr>
              <a:t> technique performs better for identification (80.8%) and BiLSTM model with GloVe embedding performs better for classification (87.7%).</a:t>
            </a:r>
            <a:endParaRPr sz="22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600">
              <a:solidFill>
                <a:schemeClr val="dk1"/>
              </a:solidFill>
              <a:latin typeface="Times New Roman"/>
              <a:ea typeface="Times New Roman"/>
              <a:cs typeface="Times New Roman"/>
              <a:sym typeface="Times New Roman"/>
            </a:endParaRPr>
          </a:p>
          <a:p>
            <a:pPr indent="-368300" lvl="0" marL="457200" rtl="0" algn="just">
              <a:lnSpc>
                <a:spcPct val="115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The framework is targeted to contribute for social media authorities so that monitoring of bullies can be automatic and certain measures can be taken against the guilty in order to stop cyberbullying trend for good.</a:t>
            </a:r>
            <a:endParaRPr sz="2200"/>
          </a:p>
        </p:txBody>
      </p:sp>
      <p:pic>
        <p:nvPicPr>
          <p:cNvPr id="408" name="Google Shape;408;p32"/>
          <p:cNvPicPr preferRelativeResize="0"/>
          <p:nvPr/>
        </p:nvPicPr>
        <p:blipFill rotWithShape="1">
          <a:blip r:embed="rId3">
            <a:alphaModFix/>
          </a:blip>
          <a:srcRect b="0" l="0" r="0" t="0"/>
          <a:stretch/>
        </p:blipFill>
        <p:spPr>
          <a:xfrm>
            <a:off x="8138100" y="1509267"/>
            <a:ext cx="3898450" cy="3898450"/>
          </a:xfrm>
          <a:prstGeom prst="rect">
            <a:avLst/>
          </a:prstGeom>
          <a:noFill/>
          <a:ln>
            <a:noFill/>
          </a:ln>
        </p:spPr>
      </p:pic>
      <p:sp>
        <p:nvSpPr>
          <p:cNvPr id="409" name="Google Shape;409;p32"/>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410" name="Google Shape;410;p32"/>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411" name="Google Shape;411;p32"/>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32</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3"/>
          <p:cNvSpPr txBox="1"/>
          <p:nvPr>
            <p:ph type="title"/>
          </p:nvPr>
        </p:nvSpPr>
        <p:spPr>
          <a:xfrm>
            <a:off x="415496" y="539717"/>
            <a:ext cx="11358000" cy="7635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SzPts val="3700"/>
              <a:buNone/>
            </a:pPr>
            <a:r>
              <a:rPr b="1" lang="en" sz="3630">
                <a:latin typeface="Times New Roman"/>
                <a:ea typeface="Times New Roman"/>
                <a:cs typeface="Times New Roman"/>
                <a:sym typeface="Times New Roman"/>
              </a:rPr>
              <a:t>Limitation</a:t>
            </a:r>
            <a:endParaRPr b="1" sz="3630">
              <a:latin typeface="Times New Roman"/>
              <a:ea typeface="Times New Roman"/>
              <a:cs typeface="Times New Roman"/>
              <a:sym typeface="Times New Roman"/>
            </a:endParaRPr>
          </a:p>
        </p:txBody>
      </p:sp>
      <p:sp>
        <p:nvSpPr>
          <p:cNvPr id="417" name="Google Shape;417;p33"/>
          <p:cNvSpPr txBox="1"/>
          <p:nvPr>
            <p:ph idx="1" type="body"/>
          </p:nvPr>
        </p:nvSpPr>
        <p:spPr>
          <a:xfrm>
            <a:off x="415500" y="1536625"/>
            <a:ext cx="7054500" cy="4156200"/>
          </a:xfrm>
          <a:prstGeom prst="rect">
            <a:avLst/>
          </a:prstGeom>
          <a:noFill/>
          <a:ln>
            <a:noFill/>
          </a:ln>
        </p:spPr>
        <p:txBody>
          <a:bodyPr anchorCtr="0" anchor="t" bIns="121875" lIns="121875" spcFirstLastPara="1" rIns="121875" wrap="square" tIns="121875">
            <a:normAutofit/>
          </a:bodyPr>
          <a:lstStyle/>
          <a:p>
            <a:pPr indent="-368300" lvl="0" marL="457200" rtl="0" algn="just">
              <a:lnSpc>
                <a:spcPct val="115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This paper used only three NLP techniques named BoW, TFIDF, GloVe to transform text data into machine-readable vectors for feature extraction. </a:t>
            </a:r>
            <a:endParaRPr sz="22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368300" lvl="0" marL="457200" rtl="0" algn="just">
              <a:lnSpc>
                <a:spcPct val="115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For both identification and classification of bullies, a limited amount of 1000 labeled tweets has been used. </a:t>
            </a:r>
            <a:endParaRPr sz="22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ts val="2400"/>
              <a:buFont typeface="Times New Roman"/>
              <a:buChar char="➢"/>
            </a:pPr>
            <a:r>
              <a:rPr lang="en" sz="2200">
                <a:solidFill>
                  <a:schemeClr val="dk1"/>
                </a:solidFill>
                <a:latin typeface="Times New Roman"/>
                <a:ea typeface="Times New Roman"/>
                <a:cs typeface="Times New Roman"/>
                <a:sym typeface="Times New Roman"/>
              </a:rPr>
              <a:t>Dataset corpora have been used is collected from Twitter only including the publicly available tweets as it provides a public API for data extraction.</a:t>
            </a:r>
            <a:r>
              <a:rPr lang="en">
                <a:solidFill>
                  <a:schemeClr val="dk1"/>
                </a:solidFill>
                <a:latin typeface="Times New Roman"/>
                <a:ea typeface="Times New Roman"/>
                <a:cs typeface="Times New Roman"/>
                <a:sym typeface="Times New Roman"/>
              </a:rPr>
              <a:t> </a:t>
            </a:r>
            <a:endParaRPr/>
          </a:p>
        </p:txBody>
      </p:sp>
      <p:pic>
        <p:nvPicPr>
          <p:cNvPr id="418" name="Google Shape;418;p33"/>
          <p:cNvPicPr preferRelativeResize="0"/>
          <p:nvPr/>
        </p:nvPicPr>
        <p:blipFill rotWithShape="1">
          <a:blip r:embed="rId3">
            <a:alphaModFix/>
          </a:blip>
          <a:srcRect b="0" l="31897" r="26832" t="0"/>
          <a:stretch/>
        </p:blipFill>
        <p:spPr>
          <a:xfrm>
            <a:off x="8505950" y="1895113"/>
            <a:ext cx="3134301" cy="3439225"/>
          </a:xfrm>
          <a:prstGeom prst="rect">
            <a:avLst/>
          </a:prstGeom>
          <a:noFill/>
          <a:ln>
            <a:noFill/>
          </a:ln>
        </p:spPr>
      </p:pic>
      <p:sp>
        <p:nvSpPr>
          <p:cNvPr id="419" name="Google Shape;419;p33"/>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420" name="Google Shape;420;p33"/>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421" name="Google Shape;421;p33"/>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33</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4"/>
          <p:cNvSpPr txBox="1"/>
          <p:nvPr>
            <p:ph type="title"/>
          </p:nvPr>
        </p:nvSpPr>
        <p:spPr>
          <a:xfrm>
            <a:off x="415496" y="557592"/>
            <a:ext cx="11358000" cy="7635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SzPts val="3700"/>
              <a:buNone/>
            </a:pPr>
            <a:r>
              <a:rPr b="1" lang="en" sz="3630">
                <a:latin typeface="Times New Roman"/>
                <a:ea typeface="Times New Roman"/>
                <a:cs typeface="Times New Roman"/>
                <a:sym typeface="Times New Roman"/>
              </a:rPr>
              <a:t>Future Work</a:t>
            </a:r>
            <a:endParaRPr b="1" sz="3630">
              <a:latin typeface="Times New Roman"/>
              <a:ea typeface="Times New Roman"/>
              <a:cs typeface="Times New Roman"/>
              <a:sym typeface="Times New Roman"/>
            </a:endParaRPr>
          </a:p>
        </p:txBody>
      </p:sp>
      <p:sp>
        <p:nvSpPr>
          <p:cNvPr id="427" name="Google Shape;427;p34"/>
          <p:cNvSpPr txBox="1"/>
          <p:nvPr>
            <p:ph idx="1" type="body"/>
          </p:nvPr>
        </p:nvSpPr>
        <p:spPr>
          <a:xfrm>
            <a:off x="415500" y="1751225"/>
            <a:ext cx="7054500" cy="3014400"/>
          </a:xfrm>
          <a:prstGeom prst="rect">
            <a:avLst/>
          </a:prstGeom>
          <a:noFill/>
          <a:ln>
            <a:noFill/>
          </a:ln>
        </p:spPr>
        <p:txBody>
          <a:bodyPr anchorCtr="0" anchor="t" bIns="121875" lIns="121875" spcFirstLastPara="1" rIns="121875" wrap="square" tIns="121875">
            <a:normAutofit/>
          </a:bodyPr>
          <a:lstStyle/>
          <a:p>
            <a:pPr indent="-368300" lvl="0" marL="457200" rtl="0" algn="just">
              <a:lnSpc>
                <a:spcPct val="115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To contribute to cyberbully detection from trolls and memes.</a:t>
            </a:r>
            <a:endParaRPr sz="2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2400"/>
              <a:buNone/>
            </a:pPr>
            <a:r>
              <a:t/>
            </a:r>
            <a:endParaRPr sz="2200">
              <a:solidFill>
                <a:schemeClr val="dk1"/>
              </a:solidFill>
              <a:latin typeface="Times New Roman"/>
              <a:ea typeface="Times New Roman"/>
              <a:cs typeface="Times New Roman"/>
              <a:sym typeface="Times New Roman"/>
            </a:endParaRPr>
          </a:p>
          <a:p>
            <a:pPr indent="-368300" lvl="0" marL="457200" rtl="0" algn="just">
              <a:lnSpc>
                <a:spcPct val="115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To implement the proposed prevention framework as a web based solution so that we can have harmless and safer Social Media.</a:t>
            </a:r>
            <a:endParaRPr sz="2200"/>
          </a:p>
        </p:txBody>
      </p:sp>
      <p:sp>
        <p:nvSpPr>
          <p:cNvPr id="428" name="Google Shape;428;p34"/>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429" name="Google Shape;429;p34"/>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430" name="Google Shape;430;p34"/>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34</a:t>
            </a:r>
            <a:endParaRPr b="0" i="0" sz="1400" u="none" cap="none" strike="noStrike">
              <a:solidFill>
                <a:schemeClr val="lt1"/>
              </a:solidFill>
              <a:latin typeface="Arial"/>
              <a:ea typeface="Arial"/>
              <a:cs typeface="Arial"/>
              <a:sym typeface="Arial"/>
            </a:endParaRPr>
          </a:p>
        </p:txBody>
      </p:sp>
      <p:pic>
        <p:nvPicPr>
          <p:cNvPr id="431" name="Google Shape;431;p34"/>
          <p:cNvPicPr preferRelativeResize="0"/>
          <p:nvPr/>
        </p:nvPicPr>
        <p:blipFill rotWithShape="1">
          <a:blip r:embed="rId3">
            <a:alphaModFix/>
          </a:blip>
          <a:srcRect b="0" l="0" r="0" t="0"/>
          <a:stretch/>
        </p:blipFill>
        <p:spPr>
          <a:xfrm>
            <a:off x="8828804" y="1972952"/>
            <a:ext cx="2143125" cy="2143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11efb018780_0_0"/>
          <p:cNvSpPr txBox="1"/>
          <p:nvPr>
            <p:ph type="title"/>
          </p:nvPr>
        </p:nvSpPr>
        <p:spPr>
          <a:xfrm>
            <a:off x="415496" y="486067"/>
            <a:ext cx="11358000" cy="7635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SzPts val="3700"/>
              <a:buNone/>
            </a:pPr>
            <a:r>
              <a:rPr b="1" lang="en" sz="3630">
                <a:latin typeface="Times New Roman"/>
                <a:ea typeface="Times New Roman"/>
                <a:cs typeface="Times New Roman"/>
                <a:sym typeface="Times New Roman"/>
              </a:rPr>
              <a:t>Publication</a:t>
            </a:r>
            <a:endParaRPr b="1" sz="3630"/>
          </a:p>
        </p:txBody>
      </p:sp>
      <p:sp>
        <p:nvSpPr>
          <p:cNvPr id="437" name="Google Shape;437;g11efb018780_0_0"/>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438" name="Google Shape;438;g11efb018780_0_0"/>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439" name="Google Shape;439;g11efb018780_0_0"/>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35</a:t>
            </a:r>
            <a:endParaRPr b="0" i="0" sz="1400" u="none" cap="none" strike="noStrike">
              <a:solidFill>
                <a:schemeClr val="lt1"/>
              </a:solidFill>
              <a:latin typeface="Arial"/>
              <a:ea typeface="Arial"/>
              <a:cs typeface="Arial"/>
              <a:sym typeface="Arial"/>
            </a:endParaRPr>
          </a:p>
        </p:txBody>
      </p:sp>
      <p:pic>
        <p:nvPicPr>
          <p:cNvPr descr="https://lh6.googleusercontent.com/8XPaV-jNyt4DdJFytFkhKzLZLUs2dWk21TPt3Q-Y-JpIS6-CCAZt8Xizg7JiGjHDiW_CoGGDUYCOlJXFvg_TtdZgNVY-Uft2R5zSIEdhyxn8yAM_jn_CGu7wY7vJCpXy" id="440" name="Google Shape;440;g11efb018780_0_0"/>
          <p:cNvPicPr preferRelativeResize="0"/>
          <p:nvPr/>
        </p:nvPicPr>
        <p:blipFill rotWithShape="1">
          <a:blip r:embed="rId3">
            <a:alphaModFix/>
          </a:blip>
          <a:srcRect b="0" l="0" r="0" t="0"/>
          <a:stretch/>
        </p:blipFill>
        <p:spPr>
          <a:xfrm>
            <a:off x="370775" y="3473775"/>
            <a:ext cx="5338824" cy="2031625"/>
          </a:xfrm>
          <a:prstGeom prst="rect">
            <a:avLst/>
          </a:prstGeom>
          <a:noFill/>
          <a:ln>
            <a:noFill/>
          </a:ln>
        </p:spPr>
      </p:pic>
      <p:pic>
        <p:nvPicPr>
          <p:cNvPr descr="https://lh6.googleusercontent.com/r9AMwAMFRNUAjqj8F0J5SFgsEoPDqAFENzMvbc0RnwKR5vZwyKuG27qKlOZPXyu5u7yNhTAae2iMTBoQ57t-MrLz8ZczvqPObWpr3PHWnFUCE_DtaWQooXYEAp9vpzw1" id="441" name="Google Shape;441;g11efb018780_0_0"/>
          <p:cNvPicPr preferRelativeResize="0"/>
          <p:nvPr/>
        </p:nvPicPr>
        <p:blipFill rotWithShape="1">
          <a:blip r:embed="rId4">
            <a:alphaModFix/>
          </a:blip>
          <a:srcRect b="0" l="0" r="0" t="0"/>
          <a:stretch/>
        </p:blipFill>
        <p:spPr>
          <a:xfrm>
            <a:off x="5952350" y="3473775"/>
            <a:ext cx="5821150" cy="2031626"/>
          </a:xfrm>
          <a:prstGeom prst="rect">
            <a:avLst/>
          </a:prstGeom>
          <a:noFill/>
          <a:ln>
            <a:noFill/>
          </a:ln>
        </p:spPr>
      </p:pic>
      <p:sp>
        <p:nvSpPr>
          <p:cNvPr id="442" name="Google Shape;442;g11efb018780_0_0"/>
          <p:cNvSpPr txBox="1"/>
          <p:nvPr/>
        </p:nvSpPr>
        <p:spPr>
          <a:xfrm>
            <a:off x="370775" y="1545800"/>
            <a:ext cx="113580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2000">
                <a:latin typeface="Times New Roman"/>
                <a:ea typeface="Times New Roman"/>
                <a:cs typeface="Times New Roman"/>
                <a:sym typeface="Times New Roman"/>
              </a:rPr>
              <a:t>Shutonu Mitra, Tasfia Tasnim, Arr Rafi Islam, Shajahan Majib and Nafiz Imtiaz Khan. “A Framework to Detect and Prevent Cyberbullying from Social Media by Exploring Machine Learning Algorithms”, 6th International Conference on Computer, Communication, Chemical, Materials and Electronic Engineering (IC4ME2) December 26 27, 2021, Rajshahi University, Rajshahi, Bangladesh</a:t>
            </a:r>
            <a:endParaRPr sz="2000">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6"/>
          <p:cNvSpPr txBox="1"/>
          <p:nvPr>
            <p:ph type="title"/>
          </p:nvPr>
        </p:nvSpPr>
        <p:spPr>
          <a:xfrm>
            <a:off x="415408" y="495942"/>
            <a:ext cx="11358000" cy="7635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SzPts val="3700"/>
              <a:buNone/>
            </a:pPr>
            <a:r>
              <a:rPr b="1" lang="en" sz="3630">
                <a:latin typeface="Times New Roman"/>
                <a:ea typeface="Times New Roman"/>
                <a:cs typeface="Times New Roman"/>
                <a:sym typeface="Times New Roman"/>
              </a:rPr>
              <a:t>References</a:t>
            </a:r>
            <a:endParaRPr b="1" sz="3630">
              <a:latin typeface="Times New Roman"/>
              <a:ea typeface="Times New Roman"/>
              <a:cs typeface="Times New Roman"/>
              <a:sym typeface="Times New Roman"/>
            </a:endParaRPr>
          </a:p>
        </p:txBody>
      </p:sp>
      <p:sp>
        <p:nvSpPr>
          <p:cNvPr id="448" name="Google Shape;448;p36"/>
          <p:cNvSpPr txBox="1"/>
          <p:nvPr>
            <p:ph idx="1" type="body"/>
          </p:nvPr>
        </p:nvSpPr>
        <p:spPr>
          <a:xfrm>
            <a:off x="415500" y="1259450"/>
            <a:ext cx="11358000" cy="4956000"/>
          </a:xfrm>
          <a:prstGeom prst="rect">
            <a:avLst/>
          </a:prstGeom>
          <a:noFill/>
          <a:ln>
            <a:noFill/>
          </a:ln>
        </p:spPr>
        <p:txBody>
          <a:bodyPr anchorCtr="0" anchor="t" bIns="121875" lIns="121875" spcFirstLastPara="1" rIns="121875" wrap="square" tIns="121875">
            <a:noAutofit/>
          </a:bodyPr>
          <a:lstStyle/>
          <a:p>
            <a:pPr indent="0" lvl="0" marL="0" rtl="0" algn="just">
              <a:lnSpc>
                <a:spcPct val="100000"/>
              </a:lnSpc>
              <a:spcBef>
                <a:spcPts val="0"/>
              </a:spcBef>
              <a:spcAft>
                <a:spcPts val="0"/>
              </a:spcAft>
              <a:buSzPts val="2400"/>
              <a:buNone/>
            </a:pPr>
            <a:r>
              <a:rPr lang="en" sz="1700">
                <a:solidFill>
                  <a:schemeClr val="dk1"/>
                </a:solidFill>
                <a:latin typeface="Times New Roman"/>
                <a:ea typeface="Times New Roman"/>
                <a:cs typeface="Times New Roman"/>
                <a:sym typeface="Times New Roman"/>
              </a:rPr>
              <a:t>[1] Van Hee, C., Jacobs, G., Emmery, C., Desmet, B., Lefever, E., Verhoeven, B., De Pauw, G., Daelemans, W. and Hoste, V., 2021. </a:t>
            </a:r>
            <a:r>
              <a:rPr i="1" lang="en" sz="1700">
                <a:solidFill>
                  <a:schemeClr val="dk1"/>
                </a:solidFill>
                <a:latin typeface="Times New Roman"/>
                <a:ea typeface="Times New Roman"/>
                <a:cs typeface="Times New Roman"/>
                <a:sym typeface="Times New Roman"/>
              </a:rPr>
              <a:t>Automatic detection of cyberbullying in social media text</a:t>
            </a:r>
            <a:endParaRPr sz="1700">
              <a:solidFill>
                <a:schemeClr val="dk1"/>
              </a:solidFill>
              <a:latin typeface="Times New Roman"/>
              <a:ea typeface="Times New Roman"/>
              <a:cs typeface="Times New Roman"/>
              <a:sym typeface="Times New Roman"/>
            </a:endParaRPr>
          </a:p>
          <a:p>
            <a:pPr indent="0" lvl="0" marL="0" rtl="0" algn="just">
              <a:lnSpc>
                <a:spcPct val="100000"/>
              </a:lnSpc>
              <a:spcBef>
                <a:spcPts val="50"/>
              </a:spcBef>
              <a:spcAft>
                <a:spcPts val="0"/>
              </a:spcAft>
              <a:buSzPts val="2400"/>
              <a:buNone/>
            </a:pPr>
            <a:r>
              <a:t/>
            </a:r>
            <a:endParaRPr i="1" sz="1700">
              <a:solidFill>
                <a:schemeClr val="dk1"/>
              </a:solidFill>
              <a:latin typeface="Times New Roman"/>
              <a:ea typeface="Times New Roman"/>
              <a:cs typeface="Times New Roman"/>
              <a:sym typeface="Times New Roman"/>
            </a:endParaRPr>
          </a:p>
          <a:p>
            <a:pPr indent="0" lvl="0" marL="0" rtl="0" algn="just">
              <a:lnSpc>
                <a:spcPct val="100000"/>
              </a:lnSpc>
              <a:spcBef>
                <a:spcPts val="50"/>
              </a:spcBef>
              <a:spcAft>
                <a:spcPts val="0"/>
              </a:spcAft>
              <a:buSzPts val="2400"/>
              <a:buNone/>
            </a:pPr>
            <a:r>
              <a:rPr lang="en" sz="1700">
                <a:solidFill>
                  <a:schemeClr val="dk1"/>
                </a:solidFill>
                <a:latin typeface="Times New Roman"/>
                <a:ea typeface="Times New Roman"/>
                <a:cs typeface="Times New Roman"/>
                <a:sym typeface="Times New Roman"/>
              </a:rPr>
              <a:t>[2] Luceri L, Giordano S, Ferrara E. Detecting troll behavior via inverse reinforcement learning: A case study of Russian trolls in the 2016 US election. In Proceedings of the International AAAI Conference on Web and Social Media 2020 May 26 (Vol. 14, pp. 417-427)</a:t>
            </a:r>
            <a:endParaRPr sz="1700">
              <a:solidFill>
                <a:schemeClr val="dk1"/>
              </a:solidFill>
              <a:latin typeface="Times New Roman"/>
              <a:ea typeface="Times New Roman"/>
              <a:cs typeface="Times New Roman"/>
              <a:sym typeface="Times New Roman"/>
            </a:endParaRPr>
          </a:p>
          <a:p>
            <a:pPr indent="0" lvl="0" marL="0" rtl="0" algn="just">
              <a:lnSpc>
                <a:spcPct val="100000"/>
              </a:lnSpc>
              <a:spcBef>
                <a:spcPts val="50"/>
              </a:spcBef>
              <a:spcAft>
                <a:spcPts val="0"/>
              </a:spcAft>
              <a:buSzPts val="2400"/>
              <a:buNone/>
            </a:pPr>
            <a:r>
              <a:t/>
            </a:r>
            <a:endParaRPr sz="1700">
              <a:solidFill>
                <a:schemeClr val="dk1"/>
              </a:solidFill>
              <a:latin typeface="Times New Roman"/>
              <a:ea typeface="Times New Roman"/>
              <a:cs typeface="Times New Roman"/>
              <a:sym typeface="Times New Roman"/>
            </a:endParaRPr>
          </a:p>
          <a:p>
            <a:pPr indent="0" lvl="0" marL="0" rtl="0" algn="just">
              <a:lnSpc>
                <a:spcPct val="100000"/>
              </a:lnSpc>
              <a:spcBef>
                <a:spcPts val="50"/>
              </a:spcBef>
              <a:spcAft>
                <a:spcPts val="0"/>
              </a:spcAft>
              <a:buSzPts val="2400"/>
              <a:buNone/>
            </a:pPr>
            <a:r>
              <a:rPr lang="en" sz="1700">
                <a:solidFill>
                  <a:schemeClr val="dk1"/>
                </a:solidFill>
                <a:latin typeface="Times New Roman"/>
                <a:ea typeface="Times New Roman"/>
                <a:cs typeface="Times New Roman"/>
                <a:sym typeface="Times New Roman"/>
              </a:rPr>
              <a:t>[3] Saravanaraj, A., Sheeba, J. I., &amp; Devaneyan, S. P. (2016). Automatic detection of cyberbullying from twitter. </a:t>
            </a:r>
            <a:r>
              <a:rPr i="1" lang="en" sz="1700">
                <a:solidFill>
                  <a:schemeClr val="dk1"/>
                </a:solidFill>
                <a:latin typeface="Times New Roman"/>
                <a:ea typeface="Times New Roman"/>
                <a:cs typeface="Times New Roman"/>
                <a:sym typeface="Times New Roman"/>
              </a:rPr>
              <a:t>International Journal of Computer Science and Information Technology &amp; Security (IJCSITS), ISSN</a:t>
            </a:r>
            <a:r>
              <a:rPr lang="en" sz="1700">
                <a:solidFill>
                  <a:schemeClr val="dk1"/>
                </a:solidFill>
                <a:latin typeface="Times New Roman"/>
                <a:ea typeface="Times New Roman"/>
                <a:cs typeface="Times New Roman"/>
                <a:sym typeface="Times New Roman"/>
              </a:rPr>
              <a:t>, 2249-9555.</a:t>
            </a:r>
            <a:endParaRPr sz="1700">
              <a:solidFill>
                <a:schemeClr val="dk1"/>
              </a:solidFill>
              <a:latin typeface="Times New Roman"/>
              <a:ea typeface="Times New Roman"/>
              <a:cs typeface="Times New Roman"/>
              <a:sym typeface="Times New Roman"/>
            </a:endParaRPr>
          </a:p>
          <a:p>
            <a:pPr indent="0" lvl="0" marL="0" rtl="0" algn="just">
              <a:lnSpc>
                <a:spcPct val="100000"/>
              </a:lnSpc>
              <a:spcBef>
                <a:spcPts val="50"/>
              </a:spcBef>
              <a:spcAft>
                <a:spcPts val="0"/>
              </a:spcAft>
              <a:buSzPts val="2400"/>
              <a:buNone/>
            </a:pPr>
            <a:r>
              <a:t/>
            </a:r>
            <a:endParaRPr sz="1700">
              <a:solidFill>
                <a:schemeClr val="dk1"/>
              </a:solidFill>
              <a:latin typeface="Times New Roman"/>
              <a:ea typeface="Times New Roman"/>
              <a:cs typeface="Times New Roman"/>
              <a:sym typeface="Times New Roman"/>
            </a:endParaRPr>
          </a:p>
          <a:p>
            <a:pPr indent="0" lvl="0" marL="0" rtl="0" algn="just">
              <a:lnSpc>
                <a:spcPct val="100000"/>
              </a:lnSpc>
              <a:spcBef>
                <a:spcPts val="50"/>
              </a:spcBef>
              <a:spcAft>
                <a:spcPts val="0"/>
              </a:spcAft>
              <a:buSzPts val="2400"/>
              <a:buNone/>
            </a:pPr>
            <a:r>
              <a:rPr lang="en" sz="1700">
                <a:solidFill>
                  <a:schemeClr val="dk1"/>
                </a:solidFill>
                <a:latin typeface="Times New Roman"/>
                <a:ea typeface="Times New Roman"/>
                <a:cs typeface="Times New Roman"/>
                <a:sym typeface="Times New Roman"/>
              </a:rPr>
              <a:t>[4] Mihaylov T, Nakov P. Hunting for troll comments in news community forums. arXiv preprint arXiv:1911.08113. 2019 Nov 19.</a:t>
            </a:r>
            <a:endParaRPr sz="1700">
              <a:solidFill>
                <a:schemeClr val="dk1"/>
              </a:solidFill>
              <a:latin typeface="Times New Roman"/>
              <a:ea typeface="Times New Roman"/>
              <a:cs typeface="Times New Roman"/>
              <a:sym typeface="Times New Roman"/>
            </a:endParaRPr>
          </a:p>
          <a:p>
            <a:pPr indent="0" lvl="0" marL="0" rtl="0" algn="just">
              <a:lnSpc>
                <a:spcPct val="100000"/>
              </a:lnSpc>
              <a:spcBef>
                <a:spcPts val="50"/>
              </a:spcBef>
              <a:spcAft>
                <a:spcPts val="0"/>
              </a:spcAft>
              <a:buSzPts val="2400"/>
              <a:buNone/>
            </a:pPr>
            <a:r>
              <a:t/>
            </a:r>
            <a:endParaRPr sz="1700">
              <a:solidFill>
                <a:schemeClr val="dk1"/>
              </a:solidFill>
              <a:latin typeface="Times New Roman"/>
              <a:ea typeface="Times New Roman"/>
              <a:cs typeface="Times New Roman"/>
              <a:sym typeface="Times New Roman"/>
            </a:endParaRPr>
          </a:p>
          <a:p>
            <a:pPr indent="0" lvl="0" marL="0" rtl="0" algn="just">
              <a:lnSpc>
                <a:spcPct val="100000"/>
              </a:lnSpc>
              <a:spcBef>
                <a:spcPts val="50"/>
              </a:spcBef>
              <a:spcAft>
                <a:spcPts val="0"/>
              </a:spcAft>
              <a:buSzPts val="2400"/>
              <a:buNone/>
            </a:pPr>
            <a:r>
              <a:rPr lang="en" sz="1700">
                <a:solidFill>
                  <a:schemeClr val="dk1"/>
                </a:solidFill>
                <a:latin typeface="Times New Roman"/>
                <a:ea typeface="Times New Roman"/>
                <a:cs typeface="Times New Roman"/>
                <a:sym typeface="Times New Roman"/>
              </a:rPr>
              <a:t>[5] Weller, H. and Woo, J., 2019. Identifying Russian trolls on reddit with deep learning and bert word embeddings.</a:t>
            </a:r>
            <a:endParaRPr sz="1700">
              <a:solidFill>
                <a:schemeClr val="dk1"/>
              </a:solidFill>
              <a:latin typeface="Times New Roman"/>
              <a:ea typeface="Times New Roman"/>
              <a:cs typeface="Times New Roman"/>
              <a:sym typeface="Times New Roman"/>
            </a:endParaRPr>
          </a:p>
          <a:p>
            <a:pPr indent="0" lvl="0" marL="0" rtl="0" algn="just">
              <a:lnSpc>
                <a:spcPct val="100000"/>
              </a:lnSpc>
              <a:spcBef>
                <a:spcPts val="50"/>
              </a:spcBef>
              <a:spcAft>
                <a:spcPts val="0"/>
              </a:spcAft>
              <a:buSzPts val="2400"/>
              <a:buNone/>
            </a:pPr>
            <a:r>
              <a:t/>
            </a:r>
            <a:endParaRPr sz="1700">
              <a:solidFill>
                <a:schemeClr val="dk1"/>
              </a:solidFill>
              <a:latin typeface="Times New Roman"/>
              <a:ea typeface="Times New Roman"/>
              <a:cs typeface="Times New Roman"/>
              <a:sym typeface="Times New Roman"/>
            </a:endParaRPr>
          </a:p>
          <a:p>
            <a:pPr indent="0" lvl="0" marL="0" rtl="0" algn="just">
              <a:lnSpc>
                <a:spcPct val="100000"/>
              </a:lnSpc>
              <a:spcBef>
                <a:spcPts val="50"/>
              </a:spcBef>
              <a:spcAft>
                <a:spcPts val="0"/>
              </a:spcAft>
              <a:buSzPts val="2400"/>
              <a:buNone/>
            </a:pPr>
            <a:r>
              <a:rPr lang="en" sz="1700">
                <a:solidFill>
                  <a:schemeClr val="dk1"/>
                </a:solidFill>
                <a:latin typeface="Times New Roman"/>
                <a:ea typeface="Times New Roman"/>
                <a:cs typeface="Times New Roman"/>
                <a:sym typeface="Times New Roman"/>
              </a:rPr>
              <a:t>[6] LuCheng, JundongLi, Yasin.Silva, DeborahL.Hall, HuanLiu. 2019. XBully: Cyberbullying Detection within a Multi-Modal Context. In The Twelfth ACM International Conference on Web Search and Data Mining (WSDM’19), February11-15, 2019, Melbourne, VIC, Australia. ACM, New York, NY, USA, 9pages. https://doi.org/10.1145/3289600.329103</a:t>
            </a:r>
            <a:endParaRPr sz="1700">
              <a:solidFill>
                <a:schemeClr val="dk1"/>
              </a:solidFill>
              <a:latin typeface="Times New Roman"/>
              <a:ea typeface="Times New Roman"/>
              <a:cs typeface="Times New Roman"/>
              <a:sym typeface="Times New Roman"/>
            </a:endParaRPr>
          </a:p>
          <a:p>
            <a:pPr indent="0" lvl="0" marL="0" rtl="0" algn="just">
              <a:lnSpc>
                <a:spcPct val="100000"/>
              </a:lnSpc>
              <a:spcBef>
                <a:spcPts val="50"/>
              </a:spcBef>
              <a:spcAft>
                <a:spcPts val="0"/>
              </a:spcAft>
              <a:buSzPts val="2400"/>
              <a:buNone/>
            </a:pPr>
            <a:r>
              <a:t/>
            </a:r>
            <a:endParaRPr sz="1700">
              <a:solidFill>
                <a:schemeClr val="dk1"/>
              </a:solidFill>
            </a:endParaRPr>
          </a:p>
          <a:p>
            <a:pPr indent="0" lvl="0" marL="0" rtl="0" algn="just">
              <a:lnSpc>
                <a:spcPct val="115000"/>
              </a:lnSpc>
              <a:spcBef>
                <a:spcPts val="0"/>
              </a:spcBef>
              <a:spcAft>
                <a:spcPts val="0"/>
              </a:spcAft>
              <a:buSzPts val="2400"/>
              <a:buNone/>
            </a:pPr>
            <a:r>
              <a:t/>
            </a:r>
            <a:endParaRPr sz="1700">
              <a:solidFill>
                <a:schemeClr val="dk1"/>
              </a:solidFill>
              <a:latin typeface="Times New Roman"/>
              <a:ea typeface="Times New Roman"/>
              <a:cs typeface="Times New Roman"/>
              <a:sym typeface="Times New Roman"/>
            </a:endParaRPr>
          </a:p>
        </p:txBody>
      </p:sp>
      <p:sp>
        <p:nvSpPr>
          <p:cNvPr id="449" name="Google Shape;449;p36"/>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450" name="Google Shape;450;p36"/>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451" name="Google Shape;451;p36"/>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36</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7"/>
          <p:cNvSpPr txBox="1"/>
          <p:nvPr>
            <p:ph type="title"/>
          </p:nvPr>
        </p:nvSpPr>
        <p:spPr>
          <a:xfrm>
            <a:off x="415496" y="531692"/>
            <a:ext cx="11358000" cy="7635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SzPts val="3700"/>
              <a:buNone/>
            </a:pPr>
            <a:r>
              <a:rPr b="1" lang="en" sz="3630">
                <a:latin typeface="Times New Roman"/>
                <a:ea typeface="Times New Roman"/>
                <a:cs typeface="Times New Roman"/>
                <a:sym typeface="Times New Roman"/>
              </a:rPr>
              <a:t>References</a:t>
            </a:r>
            <a:endParaRPr b="1" sz="3630">
              <a:latin typeface="Times New Roman"/>
              <a:ea typeface="Times New Roman"/>
              <a:cs typeface="Times New Roman"/>
              <a:sym typeface="Times New Roman"/>
            </a:endParaRPr>
          </a:p>
        </p:txBody>
      </p:sp>
      <p:sp>
        <p:nvSpPr>
          <p:cNvPr id="457" name="Google Shape;457;p37"/>
          <p:cNvSpPr txBox="1"/>
          <p:nvPr>
            <p:ph idx="1" type="body"/>
          </p:nvPr>
        </p:nvSpPr>
        <p:spPr>
          <a:xfrm>
            <a:off x="415475" y="1295200"/>
            <a:ext cx="11358000" cy="4956000"/>
          </a:xfrm>
          <a:prstGeom prst="rect">
            <a:avLst/>
          </a:prstGeom>
          <a:noFill/>
          <a:ln>
            <a:noFill/>
          </a:ln>
        </p:spPr>
        <p:txBody>
          <a:bodyPr anchorCtr="0" anchor="t" bIns="121875" lIns="121875" spcFirstLastPara="1" rIns="121875" wrap="square" tIns="121875">
            <a:noAutofit/>
          </a:bodyPr>
          <a:lstStyle/>
          <a:p>
            <a:pPr indent="0" lvl="0" marL="0" rtl="0" algn="just">
              <a:lnSpc>
                <a:spcPct val="100000"/>
              </a:lnSpc>
              <a:spcBef>
                <a:spcPts val="0"/>
              </a:spcBef>
              <a:spcAft>
                <a:spcPts val="0"/>
              </a:spcAft>
              <a:buClr>
                <a:schemeClr val="dk1"/>
              </a:buClr>
              <a:buSzPts val="800"/>
              <a:buFont typeface="Arial"/>
              <a:buNone/>
            </a:pPr>
            <a:r>
              <a:t/>
            </a:r>
            <a:endParaRPr sz="1700">
              <a:solidFill>
                <a:schemeClr val="dk1"/>
              </a:solidFill>
            </a:endParaRPr>
          </a:p>
          <a:p>
            <a:pPr indent="0" lvl="0" marL="0" rtl="0" algn="just">
              <a:lnSpc>
                <a:spcPct val="100000"/>
              </a:lnSpc>
              <a:spcBef>
                <a:spcPts val="0"/>
              </a:spcBef>
              <a:spcAft>
                <a:spcPts val="0"/>
              </a:spcAft>
              <a:buClr>
                <a:schemeClr val="dk1"/>
              </a:buClr>
              <a:buSzPts val="1800"/>
              <a:buFont typeface="Arial"/>
              <a:buNone/>
            </a:pPr>
            <a:r>
              <a:rPr lang="en" sz="1700">
                <a:solidFill>
                  <a:schemeClr val="dk1"/>
                </a:solidFill>
                <a:latin typeface="Times New Roman"/>
                <a:ea typeface="Times New Roman"/>
                <a:cs typeface="Times New Roman"/>
                <a:sym typeface="Times New Roman"/>
              </a:rPr>
              <a:t>[7] W. D. Yu, M. Gole, N. Prabhuswamy, S. Prakash and V. G. Shankaramurthy, "An Approach to Design and Analyze the Framework for Preventing Cyberbullying," </a:t>
            </a:r>
            <a:r>
              <a:rPr i="1" lang="en" sz="1700">
                <a:solidFill>
                  <a:schemeClr val="dk1"/>
                </a:solidFill>
                <a:latin typeface="Times New Roman"/>
                <a:ea typeface="Times New Roman"/>
                <a:cs typeface="Times New Roman"/>
                <a:sym typeface="Times New Roman"/>
              </a:rPr>
              <a:t>2016 IEEE International Conference on Services Computing (SCC)</a:t>
            </a:r>
            <a:r>
              <a:rPr lang="en" sz="1700">
                <a:solidFill>
                  <a:schemeClr val="dk1"/>
                </a:solidFill>
                <a:latin typeface="Times New Roman"/>
                <a:ea typeface="Times New Roman"/>
                <a:cs typeface="Times New Roman"/>
                <a:sym typeface="Times New Roman"/>
              </a:rPr>
              <a:t>, 2016, pp. 864-867, doi: 10.1109/SCC.2016.125.</a:t>
            </a:r>
            <a:endParaRPr sz="17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800"/>
              <a:buFont typeface="Arial"/>
              <a:buNone/>
            </a:pPr>
            <a:r>
              <a:t/>
            </a:r>
            <a:endParaRPr sz="17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800"/>
              <a:buFont typeface="Arial"/>
              <a:buNone/>
            </a:pPr>
            <a:r>
              <a:rPr lang="en" sz="1700">
                <a:solidFill>
                  <a:schemeClr val="dk1"/>
                </a:solidFill>
                <a:latin typeface="Times New Roman"/>
                <a:ea typeface="Times New Roman"/>
                <a:cs typeface="Times New Roman"/>
                <a:sym typeface="Times New Roman"/>
              </a:rPr>
              <a:t>[8] Sugandhi R, Pande A, Agrawal A, Bhagat H. Automatic monitoring and prevention of cyberbullying. International Journal of Computer Applications. 2016; 8:17-9.</a:t>
            </a:r>
            <a:endParaRPr sz="17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800"/>
              <a:buFont typeface="Arial"/>
              <a:buNone/>
            </a:pPr>
            <a:r>
              <a:t/>
            </a:r>
            <a:endParaRPr sz="17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800"/>
              <a:buFont typeface="Arial"/>
              <a:buNone/>
            </a:pPr>
            <a:r>
              <a:rPr lang="en" sz="1700">
                <a:solidFill>
                  <a:schemeClr val="dk1"/>
                </a:solidFill>
                <a:latin typeface="Times New Roman"/>
                <a:ea typeface="Times New Roman"/>
                <a:cs typeface="Times New Roman"/>
                <a:sym typeface="Times New Roman"/>
              </a:rPr>
              <a:t>[9] S. Parime and V. Suri, "Cyberbullying detection and prevention: Data mining and psychological perspective," </a:t>
            </a:r>
            <a:r>
              <a:rPr i="1" lang="en" sz="1700">
                <a:solidFill>
                  <a:schemeClr val="dk1"/>
                </a:solidFill>
                <a:latin typeface="Times New Roman"/>
                <a:ea typeface="Times New Roman"/>
                <a:cs typeface="Times New Roman"/>
                <a:sym typeface="Times New Roman"/>
              </a:rPr>
              <a:t>2014 International Conference on Circuits, Power and Computing Technologies [ICCPCT-2014]</a:t>
            </a:r>
            <a:r>
              <a:rPr lang="en" sz="1700">
                <a:solidFill>
                  <a:schemeClr val="dk1"/>
                </a:solidFill>
                <a:latin typeface="Times New Roman"/>
                <a:ea typeface="Times New Roman"/>
                <a:cs typeface="Times New Roman"/>
                <a:sym typeface="Times New Roman"/>
              </a:rPr>
              <a:t>, 2014, pp. 1541-1547, doi: 10.1109/ICCPCT.2014.7054943.</a:t>
            </a:r>
            <a:endParaRPr sz="17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800"/>
              <a:buFont typeface="Arial"/>
              <a:buNone/>
            </a:pPr>
            <a:r>
              <a:t/>
            </a:r>
            <a:endParaRPr sz="17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800"/>
              <a:buFont typeface="Arial"/>
              <a:buNone/>
            </a:pPr>
            <a:r>
              <a:rPr lang="en" sz="1700">
                <a:solidFill>
                  <a:schemeClr val="dk1"/>
                </a:solidFill>
                <a:latin typeface="Times New Roman"/>
                <a:ea typeface="Times New Roman"/>
                <a:cs typeface="Times New Roman"/>
                <a:sym typeface="Times New Roman"/>
              </a:rPr>
              <a:t>[10] Yao M, Chelmis C, Zois DS. Cyberbullying ends here: Towards robust detection of cyberbullying in social media. In The World Wide Web Conference 2019 May 13 (pp. 3427-3433).</a:t>
            </a:r>
            <a:endParaRPr sz="17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800"/>
              <a:buFont typeface="Arial"/>
              <a:buNone/>
            </a:pPr>
            <a:r>
              <a:t/>
            </a:r>
            <a:endParaRPr sz="17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800"/>
              <a:buFont typeface="Arial"/>
              <a:buNone/>
            </a:pPr>
            <a:r>
              <a:rPr lang="en" sz="1700">
                <a:solidFill>
                  <a:schemeClr val="dk1"/>
                </a:solidFill>
                <a:latin typeface="Times New Roman"/>
                <a:ea typeface="Times New Roman"/>
                <a:cs typeface="Times New Roman"/>
                <a:sym typeface="Times New Roman"/>
              </a:rPr>
              <a:t>[11] </a:t>
            </a:r>
            <a:r>
              <a:rPr lang="en" sz="1700">
                <a:solidFill>
                  <a:schemeClr val="dk1"/>
                </a:solidFill>
                <a:latin typeface="Times New Roman"/>
                <a:ea typeface="Times New Roman"/>
                <a:cs typeface="Times New Roman"/>
                <a:sym typeface="Times New Roman"/>
              </a:rPr>
              <a:t>Dujraskovic, Cyberbullying Statistics, Facts, and Trends (2021) with Charts. [online] Available at:https://firstsiteguide.com/cyberbullying-stats/</a:t>
            </a:r>
            <a:endParaRPr sz="1700">
              <a:solidFill>
                <a:schemeClr val="dk1"/>
              </a:solidFill>
              <a:highlight>
                <a:schemeClr val="lt1"/>
              </a:highlight>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800"/>
              <a:buFont typeface="Arial"/>
              <a:buNone/>
            </a:pPr>
            <a:r>
              <a:t/>
            </a:r>
            <a:endParaRPr sz="1700">
              <a:solidFill>
                <a:schemeClr val="dk1"/>
              </a:solidFill>
            </a:endParaRPr>
          </a:p>
          <a:p>
            <a:pPr indent="0" lvl="0" marL="0" rtl="0" algn="just">
              <a:lnSpc>
                <a:spcPct val="115000"/>
              </a:lnSpc>
              <a:spcBef>
                <a:spcPts val="0"/>
              </a:spcBef>
              <a:spcAft>
                <a:spcPts val="0"/>
              </a:spcAft>
              <a:buSzPts val="2400"/>
              <a:buNone/>
            </a:pPr>
            <a:r>
              <a:t/>
            </a:r>
            <a:endParaRPr sz="1700">
              <a:solidFill>
                <a:schemeClr val="dk1"/>
              </a:solidFill>
              <a:latin typeface="Times New Roman"/>
              <a:ea typeface="Times New Roman"/>
              <a:cs typeface="Times New Roman"/>
              <a:sym typeface="Times New Roman"/>
            </a:endParaRPr>
          </a:p>
        </p:txBody>
      </p:sp>
      <p:sp>
        <p:nvSpPr>
          <p:cNvPr id="458" name="Google Shape;458;p37"/>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459" name="Google Shape;459;p37"/>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460" name="Google Shape;460;p37"/>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37</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4"/>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93" name="Google Shape;93;p4"/>
          <p:cNvSpPr txBox="1"/>
          <p:nvPr/>
        </p:nvSpPr>
        <p:spPr>
          <a:xfrm>
            <a:off x="5865500" y="2380325"/>
            <a:ext cx="5927700" cy="861900"/>
          </a:xfrm>
          <a:prstGeom prst="rect">
            <a:avLst/>
          </a:prstGeom>
          <a:noFill/>
          <a:ln>
            <a:noFill/>
          </a:ln>
        </p:spPr>
        <p:txBody>
          <a:bodyPr anchorCtr="0" anchor="t" bIns="91425" lIns="91425" spcFirstLastPara="1" rIns="91425" wrap="square" tIns="91425">
            <a:spAutoFit/>
          </a:bodyPr>
          <a:lstStyle/>
          <a:p>
            <a:pPr indent="-368300" lvl="0" marL="457200" marR="0" rtl="0" algn="just">
              <a:lnSpc>
                <a:spcPct val="100000"/>
              </a:lnSpc>
              <a:spcBef>
                <a:spcPts val="0"/>
              </a:spcBef>
              <a:spcAft>
                <a:spcPts val="0"/>
              </a:spcAft>
              <a:buClr>
                <a:srgbClr val="000000"/>
              </a:buClr>
              <a:buSzPts val="2200"/>
              <a:buFont typeface="Times New Roman"/>
              <a:buChar char="●"/>
            </a:pPr>
            <a:r>
              <a:rPr b="0" i="0" lang="en" sz="2200" u="none" cap="none" strike="noStrike">
                <a:solidFill>
                  <a:srgbClr val="000000"/>
                </a:solidFill>
                <a:latin typeface="Times New Roman"/>
                <a:ea typeface="Times New Roman"/>
                <a:cs typeface="Times New Roman"/>
                <a:sym typeface="Times New Roman"/>
              </a:rPr>
              <a:t>Social media is the main platform of communication to express opinions</a:t>
            </a:r>
            <a:endParaRPr b="0" i="0" sz="2200" u="none" cap="none" strike="noStrike">
              <a:solidFill>
                <a:schemeClr val="dk1"/>
              </a:solidFill>
              <a:latin typeface="Times New Roman"/>
              <a:ea typeface="Times New Roman"/>
              <a:cs typeface="Times New Roman"/>
              <a:sym typeface="Times New Roman"/>
            </a:endParaRPr>
          </a:p>
        </p:txBody>
      </p:sp>
      <p:pic>
        <p:nvPicPr>
          <p:cNvPr id="94" name="Google Shape;94;p4"/>
          <p:cNvPicPr preferRelativeResize="0"/>
          <p:nvPr/>
        </p:nvPicPr>
        <p:blipFill rotWithShape="1">
          <a:blip r:embed="rId3">
            <a:alphaModFix/>
          </a:blip>
          <a:srcRect b="0" l="0" r="0" t="0"/>
          <a:stretch/>
        </p:blipFill>
        <p:spPr>
          <a:xfrm>
            <a:off x="838200" y="1347813"/>
            <a:ext cx="4272125" cy="4162376"/>
          </a:xfrm>
          <a:prstGeom prst="rect">
            <a:avLst/>
          </a:prstGeom>
          <a:noFill/>
          <a:ln>
            <a:noFill/>
          </a:ln>
        </p:spPr>
      </p:pic>
      <p:sp>
        <p:nvSpPr>
          <p:cNvPr id="95" name="Google Shape;95;p4"/>
          <p:cNvSpPr txBox="1"/>
          <p:nvPr/>
        </p:nvSpPr>
        <p:spPr>
          <a:xfrm>
            <a:off x="5865500" y="608925"/>
            <a:ext cx="3000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chemeClr val="dk1"/>
                </a:solidFill>
                <a:latin typeface="Times New Roman"/>
                <a:ea typeface="Times New Roman"/>
                <a:cs typeface="Times New Roman"/>
                <a:sym typeface="Times New Roman"/>
              </a:rPr>
              <a:t>Introduction</a:t>
            </a:r>
            <a:endParaRPr b="1" i="0" sz="1400" u="none" cap="none" strike="noStrike">
              <a:solidFill>
                <a:srgbClr val="000000"/>
              </a:solidFill>
            </a:endParaRPr>
          </a:p>
        </p:txBody>
      </p:sp>
      <p:sp>
        <p:nvSpPr>
          <p:cNvPr id="96" name="Google Shape;96;p4"/>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97" name="Google Shape;97;p4"/>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0</a:t>
            </a:r>
            <a:r>
              <a:rPr lang="en">
                <a:solidFill>
                  <a:schemeClr val="lt1"/>
                </a:solidFill>
              </a:rPr>
              <a:t>3</a:t>
            </a:r>
            <a:endParaRPr b="0" i="0" sz="1400" u="none" cap="none" strike="noStrike">
              <a:solidFill>
                <a:schemeClr val="lt1"/>
              </a:solidFill>
              <a:latin typeface="Arial"/>
              <a:ea typeface="Arial"/>
              <a:cs typeface="Arial"/>
              <a:sym typeface="Arial"/>
            </a:endParaRPr>
          </a:p>
        </p:txBody>
      </p:sp>
      <p:sp>
        <p:nvSpPr>
          <p:cNvPr id="98" name="Google Shape;98;p4"/>
          <p:cNvSpPr txBox="1"/>
          <p:nvPr/>
        </p:nvSpPr>
        <p:spPr>
          <a:xfrm>
            <a:off x="5865500" y="3661725"/>
            <a:ext cx="5927700" cy="861900"/>
          </a:xfrm>
          <a:prstGeom prst="rect">
            <a:avLst/>
          </a:prstGeom>
          <a:noFill/>
          <a:ln>
            <a:noFill/>
          </a:ln>
        </p:spPr>
        <p:txBody>
          <a:bodyPr anchorCtr="0" anchor="t" bIns="91425" lIns="91425" spcFirstLastPara="1" rIns="91425" wrap="square" tIns="91425">
            <a:spAutoFit/>
          </a:bodyPr>
          <a:lstStyle/>
          <a:p>
            <a:pPr indent="-368300" lvl="0" marL="457200" rtl="0" algn="just">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People share quality contents in social media that might go viral in negative ways</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8"/>
          <p:cNvSpPr txBox="1"/>
          <p:nvPr>
            <p:ph idx="1" type="body"/>
          </p:nvPr>
        </p:nvSpPr>
        <p:spPr>
          <a:xfrm>
            <a:off x="415500" y="1536625"/>
            <a:ext cx="11414400" cy="4512300"/>
          </a:xfrm>
          <a:prstGeom prst="rect">
            <a:avLst/>
          </a:prstGeom>
          <a:noFill/>
          <a:ln>
            <a:noFill/>
          </a:ln>
        </p:spPr>
        <p:txBody>
          <a:bodyPr anchorCtr="0" anchor="t" bIns="121875" lIns="121875" spcFirstLastPara="1" rIns="121875" wrap="square" tIns="121875">
            <a:normAutofit/>
          </a:bodyPr>
          <a:lstStyle/>
          <a:p>
            <a:pPr indent="0" lvl="0" marL="0" rtl="0" algn="ctr">
              <a:lnSpc>
                <a:spcPct val="89000"/>
              </a:lnSpc>
              <a:spcBef>
                <a:spcPts val="0"/>
              </a:spcBef>
              <a:spcAft>
                <a:spcPts val="0"/>
              </a:spcAft>
              <a:buSzPts val="2400"/>
              <a:buNone/>
            </a:pPr>
            <a:r>
              <a:t/>
            </a:r>
            <a:endParaRPr sz="8000">
              <a:solidFill>
                <a:srgbClr val="00695C"/>
              </a:solidFill>
              <a:latin typeface="Times New Roman"/>
              <a:ea typeface="Times New Roman"/>
              <a:cs typeface="Times New Roman"/>
              <a:sym typeface="Times New Roman"/>
            </a:endParaRPr>
          </a:p>
          <a:p>
            <a:pPr indent="0" lvl="0" marL="0" rtl="0" algn="ctr">
              <a:lnSpc>
                <a:spcPct val="89000"/>
              </a:lnSpc>
              <a:spcBef>
                <a:spcPts val="0"/>
              </a:spcBef>
              <a:spcAft>
                <a:spcPts val="0"/>
              </a:spcAft>
              <a:buClr>
                <a:schemeClr val="dk1"/>
              </a:buClr>
              <a:buSzPts val="4400"/>
              <a:buFont typeface="Arial"/>
              <a:buNone/>
            </a:pPr>
            <a:r>
              <a:rPr lang="en" sz="8000">
                <a:solidFill>
                  <a:srgbClr val="00695C"/>
                </a:solidFill>
                <a:latin typeface="Times New Roman"/>
                <a:ea typeface="Times New Roman"/>
                <a:cs typeface="Times New Roman"/>
                <a:sym typeface="Times New Roman"/>
              </a:rPr>
              <a:t>Thank You</a:t>
            </a:r>
            <a:endParaRPr sz="4400">
              <a:solidFill>
                <a:schemeClr val="dk1"/>
              </a:solidFill>
              <a:latin typeface="Old Standard TT"/>
              <a:ea typeface="Old Standard TT"/>
              <a:cs typeface="Old Standard TT"/>
              <a:sym typeface="Old Standard TT"/>
            </a:endParaRPr>
          </a:p>
          <a:p>
            <a:pPr indent="0" lvl="0" marL="0" rtl="0" algn="ctr">
              <a:lnSpc>
                <a:spcPct val="89000"/>
              </a:lnSpc>
              <a:spcBef>
                <a:spcPts val="0"/>
              </a:spcBef>
              <a:spcAft>
                <a:spcPts val="0"/>
              </a:spcAft>
              <a:buClr>
                <a:schemeClr val="dk1"/>
              </a:buClr>
              <a:buSzPts val="4400"/>
              <a:buFont typeface="Arial"/>
              <a:buNone/>
            </a:pPr>
            <a:r>
              <a:t/>
            </a:r>
            <a:endParaRPr sz="1400">
              <a:solidFill>
                <a:srgbClr val="00695C"/>
              </a:solidFill>
              <a:latin typeface="Times New Roman"/>
              <a:ea typeface="Times New Roman"/>
              <a:cs typeface="Times New Roman"/>
              <a:sym typeface="Times New Roman"/>
            </a:endParaRPr>
          </a:p>
          <a:p>
            <a:pPr indent="0" lvl="0" marL="0" rtl="0" algn="ctr">
              <a:lnSpc>
                <a:spcPct val="89000"/>
              </a:lnSpc>
              <a:spcBef>
                <a:spcPts val="0"/>
              </a:spcBef>
              <a:spcAft>
                <a:spcPts val="0"/>
              </a:spcAft>
              <a:buClr>
                <a:schemeClr val="dk1"/>
              </a:buClr>
              <a:buSzPts val="4400"/>
              <a:buFont typeface="Arial"/>
              <a:buNone/>
            </a:pPr>
            <a:r>
              <a:rPr lang="en" sz="2800">
                <a:solidFill>
                  <a:srgbClr val="00695C"/>
                </a:solidFill>
                <a:latin typeface="Times New Roman"/>
                <a:ea typeface="Times New Roman"/>
                <a:cs typeface="Times New Roman"/>
                <a:sym typeface="Times New Roman"/>
              </a:rPr>
              <a:t>  </a:t>
            </a:r>
            <a:endParaRPr sz="2800">
              <a:solidFill>
                <a:srgbClr val="00695C"/>
              </a:solidFill>
              <a:latin typeface="Times New Roman"/>
              <a:ea typeface="Times New Roman"/>
              <a:cs typeface="Times New Roman"/>
              <a:sym typeface="Times New Roman"/>
            </a:endParaRPr>
          </a:p>
          <a:p>
            <a:pPr indent="0" lvl="0" marL="0" rtl="0" algn="ctr">
              <a:lnSpc>
                <a:spcPct val="89000"/>
              </a:lnSpc>
              <a:spcBef>
                <a:spcPts val="0"/>
              </a:spcBef>
              <a:spcAft>
                <a:spcPts val="0"/>
              </a:spcAft>
              <a:buClr>
                <a:schemeClr val="dk1"/>
              </a:buClr>
              <a:buSzPts val="4400"/>
              <a:buFont typeface="Arial"/>
              <a:buNone/>
            </a:pPr>
            <a:r>
              <a:t/>
            </a:r>
            <a:endParaRPr sz="2800">
              <a:solidFill>
                <a:srgbClr val="00695C"/>
              </a:solidFill>
              <a:latin typeface="Times New Roman"/>
              <a:ea typeface="Times New Roman"/>
              <a:cs typeface="Times New Roman"/>
              <a:sym typeface="Times New Roman"/>
            </a:endParaRPr>
          </a:p>
          <a:p>
            <a:pPr indent="0" lvl="0" marL="0" rtl="0" algn="l">
              <a:lnSpc>
                <a:spcPct val="115000"/>
              </a:lnSpc>
              <a:spcBef>
                <a:spcPts val="0"/>
              </a:spcBef>
              <a:spcAft>
                <a:spcPts val="1600"/>
              </a:spcAft>
              <a:buSzPts val="2400"/>
              <a:buNone/>
            </a:pPr>
            <a:r>
              <a:t/>
            </a:r>
            <a:endParaRPr/>
          </a:p>
        </p:txBody>
      </p:sp>
      <p:sp>
        <p:nvSpPr>
          <p:cNvPr id="466" name="Google Shape;466;p38"/>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467" name="Google Shape;467;p38"/>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   </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468" name="Google Shape;468;p38"/>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9" name="Google Shape;469;p38"/>
          <p:cNvSpPr txBox="1"/>
          <p:nvPr/>
        </p:nvSpPr>
        <p:spPr>
          <a:xfrm>
            <a:off x="3887075" y="3999575"/>
            <a:ext cx="46614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695C"/>
                </a:solidFill>
                <a:latin typeface="Times New Roman"/>
                <a:ea typeface="Times New Roman"/>
                <a:cs typeface="Times New Roman"/>
                <a:sym typeface="Times New Roman"/>
              </a:rPr>
              <a:t>Any question?</a:t>
            </a:r>
            <a:endParaRPr b="0" i="0" sz="3000" u="none" cap="none" strike="noStrike">
              <a:solidFill>
                <a:srgbClr val="00695C"/>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3" name="Shape 473"/>
        <p:cNvGrpSpPr/>
        <p:nvPr/>
      </p:nvGrpSpPr>
      <p:grpSpPr>
        <a:xfrm>
          <a:off x="0" y="0"/>
          <a:ext cx="0" cy="0"/>
          <a:chOff x="0" y="0"/>
          <a:chExt cx="0" cy="0"/>
        </a:xfrm>
      </p:grpSpPr>
      <p:sp>
        <p:nvSpPr>
          <p:cNvPr id="474" name="Google Shape;474;g11f1904b38a_0_11"/>
          <p:cNvSpPr txBox="1"/>
          <p:nvPr>
            <p:ph idx="1" type="body"/>
          </p:nvPr>
        </p:nvSpPr>
        <p:spPr>
          <a:xfrm>
            <a:off x="415500" y="1536625"/>
            <a:ext cx="11414400" cy="4512300"/>
          </a:xfrm>
          <a:prstGeom prst="rect">
            <a:avLst/>
          </a:prstGeom>
          <a:noFill/>
          <a:ln>
            <a:noFill/>
          </a:ln>
        </p:spPr>
        <p:txBody>
          <a:bodyPr anchorCtr="0" anchor="t" bIns="121875" lIns="121875" spcFirstLastPara="1" rIns="121875" wrap="square" tIns="121875">
            <a:normAutofit fontScale="85000" lnSpcReduction="20000"/>
          </a:bodyPr>
          <a:lstStyle/>
          <a:p>
            <a:pPr indent="0" lvl="0" marL="0" rtl="0" algn="ctr">
              <a:lnSpc>
                <a:spcPct val="89000"/>
              </a:lnSpc>
              <a:spcBef>
                <a:spcPts val="0"/>
              </a:spcBef>
              <a:spcAft>
                <a:spcPts val="0"/>
              </a:spcAft>
              <a:buSzPct val="30000"/>
              <a:buNone/>
            </a:pPr>
            <a:r>
              <a:t/>
            </a:r>
            <a:endParaRPr sz="8000">
              <a:solidFill>
                <a:srgbClr val="00695C"/>
              </a:solidFill>
              <a:latin typeface="Times New Roman"/>
              <a:ea typeface="Times New Roman"/>
              <a:cs typeface="Times New Roman"/>
              <a:sym typeface="Times New Roman"/>
            </a:endParaRPr>
          </a:p>
          <a:p>
            <a:pPr indent="0" lvl="0" marL="0" rtl="0" algn="l">
              <a:lnSpc>
                <a:spcPct val="89000"/>
              </a:lnSpc>
              <a:spcBef>
                <a:spcPts val="0"/>
              </a:spcBef>
              <a:spcAft>
                <a:spcPts val="0"/>
              </a:spcAft>
              <a:buClr>
                <a:schemeClr val="dk1"/>
              </a:buClr>
              <a:buSzPct val="183333"/>
              <a:buFont typeface="Arial"/>
              <a:buNone/>
            </a:pPr>
            <a:r>
              <a:rPr lang="en">
                <a:solidFill>
                  <a:srgbClr val="00695C"/>
                </a:solidFill>
                <a:latin typeface="Times New Roman"/>
                <a:ea typeface="Times New Roman"/>
                <a:cs typeface="Times New Roman"/>
                <a:sym typeface="Times New Roman"/>
              </a:rPr>
              <a:t>Classification models: </a:t>
            </a:r>
            <a:endParaRPr>
              <a:solidFill>
                <a:srgbClr val="00695C"/>
              </a:solidFill>
              <a:latin typeface="Times New Roman"/>
              <a:ea typeface="Times New Roman"/>
              <a:cs typeface="Times New Roman"/>
              <a:sym typeface="Times New Roman"/>
            </a:endParaRPr>
          </a:p>
          <a:p>
            <a:pPr indent="0" lvl="0" marL="0" rtl="0" algn="l">
              <a:lnSpc>
                <a:spcPct val="89000"/>
              </a:lnSpc>
              <a:spcBef>
                <a:spcPts val="0"/>
              </a:spcBef>
              <a:spcAft>
                <a:spcPts val="0"/>
              </a:spcAft>
              <a:buClr>
                <a:schemeClr val="dk1"/>
              </a:buClr>
              <a:buSzPct val="183333"/>
              <a:buFont typeface="Arial"/>
              <a:buNone/>
            </a:pPr>
            <a:r>
              <a:t/>
            </a:r>
            <a:endParaRPr>
              <a:solidFill>
                <a:srgbClr val="00695C"/>
              </a:solidFill>
              <a:latin typeface="Times New Roman"/>
              <a:ea typeface="Times New Roman"/>
              <a:cs typeface="Times New Roman"/>
              <a:sym typeface="Times New Roman"/>
            </a:endParaRPr>
          </a:p>
          <a:p>
            <a:pPr indent="0" lvl="0" marL="0" rtl="0" algn="l">
              <a:lnSpc>
                <a:spcPct val="89000"/>
              </a:lnSpc>
              <a:spcBef>
                <a:spcPts val="0"/>
              </a:spcBef>
              <a:spcAft>
                <a:spcPts val="0"/>
              </a:spcAft>
              <a:buClr>
                <a:schemeClr val="dk1"/>
              </a:buClr>
              <a:buSzPct val="183333"/>
              <a:buFont typeface="Arial"/>
              <a:buNone/>
            </a:pPr>
            <a:r>
              <a:rPr lang="en" u="sng">
                <a:solidFill>
                  <a:schemeClr val="hlink"/>
                </a:solidFill>
                <a:latin typeface="Times New Roman"/>
                <a:ea typeface="Times New Roman"/>
                <a:cs typeface="Times New Roman"/>
                <a:sym typeface="Times New Roman"/>
                <a:hlinkClick r:id="rId3"/>
              </a:rPr>
              <a:t>https://colab.research.google.com/drive/16rc96sVW5yi5egObj2LDxq3uLK2BiCtj?usp=sharing</a:t>
            </a:r>
            <a:endParaRPr>
              <a:solidFill>
                <a:srgbClr val="00695C"/>
              </a:solidFill>
              <a:latin typeface="Times New Roman"/>
              <a:ea typeface="Times New Roman"/>
              <a:cs typeface="Times New Roman"/>
              <a:sym typeface="Times New Roman"/>
            </a:endParaRPr>
          </a:p>
          <a:p>
            <a:pPr indent="0" lvl="0" marL="0" rtl="0" algn="l">
              <a:lnSpc>
                <a:spcPct val="89000"/>
              </a:lnSpc>
              <a:spcBef>
                <a:spcPts val="0"/>
              </a:spcBef>
              <a:spcAft>
                <a:spcPts val="0"/>
              </a:spcAft>
              <a:buClr>
                <a:schemeClr val="dk1"/>
              </a:buClr>
              <a:buSzPct val="183333"/>
              <a:buFont typeface="Arial"/>
              <a:buNone/>
            </a:pPr>
            <a:r>
              <a:t/>
            </a:r>
            <a:endParaRPr>
              <a:solidFill>
                <a:srgbClr val="00695C"/>
              </a:solidFill>
              <a:latin typeface="Times New Roman"/>
              <a:ea typeface="Times New Roman"/>
              <a:cs typeface="Times New Roman"/>
              <a:sym typeface="Times New Roman"/>
            </a:endParaRPr>
          </a:p>
          <a:p>
            <a:pPr indent="0" lvl="0" marL="0" rtl="0" algn="l">
              <a:lnSpc>
                <a:spcPct val="89000"/>
              </a:lnSpc>
              <a:spcBef>
                <a:spcPts val="0"/>
              </a:spcBef>
              <a:spcAft>
                <a:spcPts val="0"/>
              </a:spcAft>
              <a:buClr>
                <a:schemeClr val="dk1"/>
              </a:buClr>
              <a:buSzPct val="183333"/>
              <a:buFont typeface="Arial"/>
              <a:buNone/>
            </a:pPr>
            <a:r>
              <a:rPr lang="en">
                <a:solidFill>
                  <a:srgbClr val="00695C"/>
                </a:solidFill>
                <a:latin typeface="Times New Roman"/>
                <a:ea typeface="Times New Roman"/>
                <a:cs typeface="Times New Roman"/>
                <a:sym typeface="Times New Roman"/>
              </a:rPr>
              <a:t>Identification models:</a:t>
            </a:r>
            <a:endParaRPr>
              <a:solidFill>
                <a:srgbClr val="00695C"/>
              </a:solidFill>
              <a:latin typeface="Times New Roman"/>
              <a:ea typeface="Times New Roman"/>
              <a:cs typeface="Times New Roman"/>
              <a:sym typeface="Times New Roman"/>
            </a:endParaRPr>
          </a:p>
          <a:p>
            <a:pPr indent="0" lvl="0" marL="0" rtl="0" algn="l">
              <a:lnSpc>
                <a:spcPct val="89000"/>
              </a:lnSpc>
              <a:spcBef>
                <a:spcPts val="0"/>
              </a:spcBef>
              <a:spcAft>
                <a:spcPts val="0"/>
              </a:spcAft>
              <a:buClr>
                <a:schemeClr val="dk1"/>
              </a:buClr>
              <a:buSzPct val="183333"/>
              <a:buFont typeface="Arial"/>
              <a:buNone/>
            </a:pPr>
            <a:r>
              <a:t/>
            </a:r>
            <a:endParaRPr>
              <a:solidFill>
                <a:srgbClr val="00695C"/>
              </a:solidFill>
              <a:latin typeface="Times New Roman"/>
              <a:ea typeface="Times New Roman"/>
              <a:cs typeface="Times New Roman"/>
              <a:sym typeface="Times New Roman"/>
            </a:endParaRPr>
          </a:p>
          <a:p>
            <a:pPr indent="0" lvl="0" marL="0" rtl="0" algn="l">
              <a:lnSpc>
                <a:spcPct val="89000"/>
              </a:lnSpc>
              <a:spcBef>
                <a:spcPts val="0"/>
              </a:spcBef>
              <a:spcAft>
                <a:spcPts val="0"/>
              </a:spcAft>
              <a:buClr>
                <a:schemeClr val="dk1"/>
              </a:buClr>
              <a:buSzPct val="183333"/>
              <a:buFont typeface="Arial"/>
              <a:buNone/>
            </a:pPr>
            <a:r>
              <a:rPr lang="en" u="sng">
                <a:solidFill>
                  <a:schemeClr val="hlink"/>
                </a:solidFill>
                <a:latin typeface="Times New Roman"/>
                <a:ea typeface="Times New Roman"/>
                <a:cs typeface="Times New Roman"/>
                <a:sym typeface="Times New Roman"/>
                <a:hlinkClick r:id="rId4"/>
              </a:rPr>
              <a:t>https://colab.research.google.com/drive/17428R3MkNLd7m3ys9afn3PseJIN2ycd7?usp=sharing</a:t>
            </a:r>
            <a:endParaRPr>
              <a:solidFill>
                <a:srgbClr val="00695C"/>
              </a:solidFill>
              <a:latin typeface="Times New Roman"/>
              <a:ea typeface="Times New Roman"/>
              <a:cs typeface="Times New Roman"/>
              <a:sym typeface="Times New Roman"/>
            </a:endParaRPr>
          </a:p>
          <a:p>
            <a:pPr indent="0" lvl="0" marL="0" rtl="0" algn="l">
              <a:lnSpc>
                <a:spcPct val="89000"/>
              </a:lnSpc>
              <a:spcBef>
                <a:spcPts val="0"/>
              </a:spcBef>
              <a:spcAft>
                <a:spcPts val="0"/>
              </a:spcAft>
              <a:buClr>
                <a:schemeClr val="dk1"/>
              </a:buClr>
              <a:buSzPct val="183333"/>
              <a:buFont typeface="Arial"/>
              <a:buNone/>
            </a:pPr>
            <a:r>
              <a:t/>
            </a:r>
            <a:endParaRPr>
              <a:solidFill>
                <a:srgbClr val="00695C"/>
              </a:solidFill>
              <a:latin typeface="Times New Roman"/>
              <a:ea typeface="Times New Roman"/>
              <a:cs typeface="Times New Roman"/>
              <a:sym typeface="Times New Roman"/>
            </a:endParaRPr>
          </a:p>
          <a:p>
            <a:pPr indent="0" lvl="0" marL="0" rtl="0" algn="l">
              <a:lnSpc>
                <a:spcPct val="89000"/>
              </a:lnSpc>
              <a:spcBef>
                <a:spcPts val="0"/>
              </a:spcBef>
              <a:spcAft>
                <a:spcPts val="0"/>
              </a:spcAft>
              <a:buClr>
                <a:schemeClr val="dk1"/>
              </a:buClr>
              <a:buSzPct val="183333"/>
              <a:buFont typeface="Arial"/>
              <a:buNone/>
            </a:pPr>
            <a:r>
              <a:rPr lang="en">
                <a:solidFill>
                  <a:srgbClr val="00695C"/>
                </a:solidFill>
                <a:latin typeface="Times New Roman"/>
                <a:ea typeface="Times New Roman"/>
                <a:cs typeface="Times New Roman"/>
                <a:sym typeface="Times New Roman"/>
              </a:rPr>
              <a:t>Data:</a:t>
            </a:r>
            <a:endParaRPr>
              <a:solidFill>
                <a:srgbClr val="00695C"/>
              </a:solidFill>
              <a:latin typeface="Times New Roman"/>
              <a:ea typeface="Times New Roman"/>
              <a:cs typeface="Times New Roman"/>
              <a:sym typeface="Times New Roman"/>
            </a:endParaRPr>
          </a:p>
          <a:p>
            <a:pPr indent="0" lvl="0" marL="0" rtl="0" algn="l">
              <a:lnSpc>
                <a:spcPct val="89000"/>
              </a:lnSpc>
              <a:spcBef>
                <a:spcPts val="0"/>
              </a:spcBef>
              <a:spcAft>
                <a:spcPts val="0"/>
              </a:spcAft>
              <a:buClr>
                <a:schemeClr val="dk1"/>
              </a:buClr>
              <a:buSzPct val="183333"/>
              <a:buFont typeface="Arial"/>
              <a:buNone/>
            </a:pPr>
            <a:r>
              <a:t/>
            </a:r>
            <a:endParaRPr>
              <a:solidFill>
                <a:srgbClr val="00695C"/>
              </a:solidFill>
              <a:latin typeface="Times New Roman"/>
              <a:ea typeface="Times New Roman"/>
              <a:cs typeface="Times New Roman"/>
              <a:sym typeface="Times New Roman"/>
            </a:endParaRPr>
          </a:p>
          <a:p>
            <a:pPr indent="0" lvl="0" marL="0" rtl="0" algn="l">
              <a:lnSpc>
                <a:spcPct val="89000"/>
              </a:lnSpc>
              <a:spcBef>
                <a:spcPts val="0"/>
              </a:spcBef>
              <a:spcAft>
                <a:spcPts val="0"/>
              </a:spcAft>
              <a:buClr>
                <a:schemeClr val="dk1"/>
              </a:buClr>
              <a:buSzPct val="183333"/>
              <a:buFont typeface="Arial"/>
              <a:buNone/>
            </a:pPr>
            <a:r>
              <a:rPr lang="en" u="sng">
                <a:solidFill>
                  <a:schemeClr val="hlink"/>
                </a:solidFill>
                <a:latin typeface="Times New Roman"/>
                <a:ea typeface="Times New Roman"/>
                <a:cs typeface="Times New Roman"/>
                <a:sym typeface="Times New Roman"/>
                <a:hlinkClick r:id="rId5"/>
              </a:rPr>
              <a:t>https://drive.google.com/drive/folders/1Au92HBOQSgwcQuu3I3WFGwwdwtoJF2Ge?usp=sharing</a:t>
            </a:r>
            <a:endParaRPr>
              <a:solidFill>
                <a:srgbClr val="00695C"/>
              </a:solidFill>
              <a:latin typeface="Times New Roman"/>
              <a:ea typeface="Times New Roman"/>
              <a:cs typeface="Times New Roman"/>
              <a:sym typeface="Times New Roman"/>
            </a:endParaRPr>
          </a:p>
          <a:p>
            <a:pPr indent="0" lvl="0" marL="0" rtl="0" algn="l">
              <a:lnSpc>
                <a:spcPct val="89000"/>
              </a:lnSpc>
              <a:spcBef>
                <a:spcPts val="0"/>
              </a:spcBef>
              <a:spcAft>
                <a:spcPts val="0"/>
              </a:spcAft>
              <a:buClr>
                <a:schemeClr val="dk1"/>
              </a:buClr>
              <a:buSzPct val="183333"/>
              <a:buFont typeface="Arial"/>
              <a:buNone/>
            </a:pPr>
            <a:r>
              <a:t/>
            </a:r>
            <a:endParaRPr>
              <a:solidFill>
                <a:srgbClr val="00695C"/>
              </a:solidFill>
              <a:latin typeface="Times New Roman"/>
              <a:ea typeface="Times New Roman"/>
              <a:cs typeface="Times New Roman"/>
              <a:sym typeface="Times New Roman"/>
            </a:endParaRPr>
          </a:p>
          <a:p>
            <a:pPr indent="0" lvl="0" marL="0" rtl="0" algn="ctr">
              <a:lnSpc>
                <a:spcPct val="89000"/>
              </a:lnSpc>
              <a:spcBef>
                <a:spcPts val="0"/>
              </a:spcBef>
              <a:spcAft>
                <a:spcPts val="0"/>
              </a:spcAft>
              <a:buClr>
                <a:schemeClr val="dk1"/>
              </a:buClr>
              <a:buSzPct val="314285"/>
              <a:buFont typeface="Arial"/>
              <a:buNone/>
            </a:pPr>
            <a:r>
              <a:t/>
            </a:r>
            <a:endParaRPr sz="1400">
              <a:solidFill>
                <a:srgbClr val="00695C"/>
              </a:solidFill>
              <a:latin typeface="Times New Roman"/>
              <a:ea typeface="Times New Roman"/>
              <a:cs typeface="Times New Roman"/>
              <a:sym typeface="Times New Roman"/>
            </a:endParaRPr>
          </a:p>
          <a:p>
            <a:pPr indent="0" lvl="0" marL="0" rtl="0" algn="ctr">
              <a:lnSpc>
                <a:spcPct val="89000"/>
              </a:lnSpc>
              <a:spcBef>
                <a:spcPts val="0"/>
              </a:spcBef>
              <a:spcAft>
                <a:spcPts val="0"/>
              </a:spcAft>
              <a:buClr>
                <a:schemeClr val="dk1"/>
              </a:buClr>
              <a:buSzPct val="157142"/>
              <a:buFont typeface="Arial"/>
              <a:buNone/>
            </a:pPr>
            <a:r>
              <a:rPr lang="en" sz="2800">
                <a:solidFill>
                  <a:srgbClr val="00695C"/>
                </a:solidFill>
                <a:latin typeface="Times New Roman"/>
                <a:ea typeface="Times New Roman"/>
                <a:cs typeface="Times New Roman"/>
                <a:sym typeface="Times New Roman"/>
              </a:rPr>
              <a:t>  </a:t>
            </a:r>
            <a:endParaRPr sz="2800">
              <a:solidFill>
                <a:srgbClr val="00695C"/>
              </a:solidFill>
              <a:latin typeface="Times New Roman"/>
              <a:ea typeface="Times New Roman"/>
              <a:cs typeface="Times New Roman"/>
              <a:sym typeface="Times New Roman"/>
            </a:endParaRPr>
          </a:p>
          <a:p>
            <a:pPr indent="0" lvl="0" marL="0" rtl="0" algn="ctr">
              <a:lnSpc>
                <a:spcPct val="89000"/>
              </a:lnSpc>
              <a:spcBef>
                <a:spcPts val="0"/>
              </a:spcBef>
              <a:spcAft>
                <a:spcPts val="0"/>
              </a:spcAft>
              <a:buClr>
                <a:schemeClr val="dk1"/>
              </a:buClr>
              <a:buSzPct val="157142"/>
              <a:buFont typeface="Arial"/>
              <a:buNone/>
            </a:pPr>
            <a:r>
              <a:t/>
            </a:r>
            <a:endParaRPr sz="2800">
              <a:solidFill>
                <a:srgbClr val="00695C"/>
              </a:solidFill>
              <a:latin typeface="Times New Roman"/>
              <a:ea typeface="Times New Roman"/>
              <a:cs typeface="Times New Roman"/>
              <a:sym typeface="Times New Roman"/>
            </a:endParaRPr>
          </a:p>
          <a:p>
            <a:pPr indent="0" lvl="0" marL="0" rtl="0" algn="l">
              <a:lnSpc>
                <a:spcPct val="115000"/>
              </a:lnSpc>
              <a:spcBef>
                <a:spcPts val="0"/>
              </a:spcBef>
              <a:spcAft>
                <a:spcPts val="1600"/>
              </a:spcAft>
              <a:buSzPct val="100000"/>
              <a:buNone/>
            </a:pPr>
            <a:r>
              <a:t/>
            </a:r>
            <a:endParaRPr/>
          </a:p>
        </p:txBody>
      </p:sp>
      <p:sp>
        <p:nvSpPr>
          <p:cNvPr id="475" name="Google Shape;475;g11f1904b38a_0_11"/>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476" name="Google Shape;476;g11f1904b38a_0_11"/>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   </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477" name="Google Shape;477;g11f1904b38a_0_11"/>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8" name="Google Shape;478;g11f1904b38a_0_11"/>
          <p:cNvSpPr txBox="1"/>
          <p:nvPr/>
        </p:nvSpPr>
        <p:spPr>
          <a:xfrm>
            <a:off x="3887075" y="3999575"/>
            <a:ext cx="46614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00695C"/>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5"/>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104" name="Google Shape;104;p5"/>
          <p:cNvSpPr txBox="1"/>
          <p:nvPr/>
        </p:nvSpPr>
        <p:spPr>
          <a:xfrm>
            <a:off x="1368050" y="715300"/>
            <a:ext cx="515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Times New Roman"/>
                <a:ea typeface="Times New Roman"/>
                <a:cs typeface="Times New Roman"/>
                <a:sym typeface="Times New Roman"/>
              </a:rPr>
              <a:t>Introduction</a:t>
            </a:r>
            <a:endParaRPr b="1" i="0" sz="3600" u="none" cap="none" strike="noStrike">
              <a:solidFill>
                <a:srgbClr val="000000"/>
              </a:solidFill>
              <a:latin typeface="Times New Roman"/>
              <a:ea typeface="Times New Roman"/>
              <a:cs typeface="Times New Roman"/>
              <a:sym typeface="Times New Roman"/>
            </a:endParaRPr>
          </a:p>
        </p:txBody>
      </p:sp>
      <p:sp>
        <p:nvSpPr>
          <p:cNvPr id="105" name="Google Shape;105;p5"/>
          <p:cNvSpPr txBox="1"/>
          <p:nvPr/>
        </p:nvSpPr>
        <p:spPr>
          <a:xfrm>
            <a:off x="1368050" y="1982100"/>
            <a:ext cx="5150100" cy="861900"/>
          </a:xfrm>
          <a:prstGeom prst="rect">
            <a:avLst/>
          </a:prstGeom>
          <a:noFill/>
          <a:ln>
            <a:noFill/>
          </a:ln>
        </p:spPr>
        <p:txBody>
          <a:bodyPr anchorCtr="0" anchor="t" bIns="91425" lIns="91425" spcFirstLastPara="1" rIns="91425" wrap="square" tIns="91425">
            <a:spAutoFit/>
          </a:bodyPr>
          <a:lstStyle/>
          <a:p>
            <a:pPr indent="-368300" lvl="0" marL="457200" marR="0" rtl="0" algn="just">
              <a:lnSpc>
                <a:spcPct val="100000"/>
              </a:lnSpc>
              <a:spcBef>
                <a:spcPts val="0"/>
              </a:spcBef>
              <a:spcAft>
                <a:spcPts val="0"/>
              </a:spcAft>
              <a:buClr>
                <a:srgbClr val="000000"/>
              </a:buClr>
              <a:buSzPts val="2200"/>
              <a:buFont typeface="Times New Roman"/>
              <a:buChar char="●"/>
            </a:pPr>
            <a:r>
              <a:rPr lang="en" sz="2200">
                <a:solidFill>
                  <a:schemeClr val="dk1"/>
                </a:solidFill>
                <a:latin typeface="Times New Roman"/>
                <a:ea typeface="Times New Roman"/>
                <a:cs typeface="Times New Roman"/>
                <a:sym typeface="Times New Roman"/>
              </a:rPr>
              <a:t>Cyberbullying is a sub-form of bullying with electronic devices</a:t>
            </a:r>
            <a:endParaRPr b="0" i="0" sz="2200" u="none" cap="none" strike="noStrike">
              <a:solidFill>
                <a:srgbClr val="000000"/>
              </a:solidFill>
              <a:latin typeface="Times New Roman"/>
              <a:ea typeface="Times New Roman"/>
              <a:cs typeface="Times New Roman"/>
              <a:sym typeface="Times New Roman"/>
            </a:endParaRPr>
          </a:p>
        </p:txBody>
      </p:sp>
      <p:pic>
        <p:nvPicPr>
          <p:cNvPr id="106" name="Google Shape;106;p5"/>
          <p:cNvPicPr preferRelativeResize="0"/>
          <p:nvPr/>
        </p:nvPicPr>
        <p:blipFill rotWithShape="1">
          <a:blip r:embed="rId3">
            <a:alphaModFix/>
          </a:blip>
          <a:srcRect b="0" l="0" r="0" t="0"/>
          <a:stretch/>
        </p:blipFill>
        <p:spPr>
          <a:xfrm>
            <a:off x="6714800" y="1654906"/>
            <a:ext cx="5365999" cy="3548201"/>
          </a:xfrm>
          <a:prstGeom prst="rect">
            <a:avLst/>
          </a:prstGeom>
          <a:noFill/>
          <a:ln>
            <a:noFill/>
          </a:ln>
        </p:spPr>
      </p:pic>
      <p:sp>
        <p:nvSpPr>
          <p:cNvPr id="107" name="Google Shape;107;p5"/>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108" name="Google Shape;108;p5"/>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0</a:t>
            </a:r>
            <a:r>
              <a:rPr lang="en">
                <a:solidFill>
                  <a:schemeClr val="lt1"/>
                </a:solidFill>
              </a:rPr>
              <a:t>4</a:t>
            </a:r>
            <a:endParaRPr b="0" i="0" sz="1400" u="none" cap="none" strike="noStrike">
              <a:solidFill>
                <a:schemeClr val="lt1"/>
              </a:solidFill>
              <a:latin typeface="Arial"/>
              <a:ea typeface="Arial"/>
              <a:cs typeface="Arial"/>
              <a:sym typeface="Arial"/>
            </a:endParaRPr>
          </a:p>
        </p:txBody>
      </p:sp>
      <p:sp>
        <p:nvSpPr>
          <p:cNvPr id="109" name="Google Shape;109;p5"/>
          <p:cNvSpPr txBox="1"/>
          <p:nvPr/>
        </p:nvSpPr>
        <p:spPr>
          <a:xfrm>
            <a:off x="1368050" y="4504125"/>
            <a:ext cx="5150100" cy="1539300"/>
          </a:xfrm>
          <a:prstGeom prst="rect">
            <a:avLst/>
          </a:prstGeom>
          <a:noFill/>
          <a:ln>
            <a:noFill/>
          </a:ln>
        </p:spPr>
        <p:txBody>
          <a:bodyPr anchorCtr="0" anchor="t" bIns="91425" lIns="91425" spcFirstLastPara="1" rIns="91425" wrap="square" tIns="91425">
            <a:spAutoFit/>
          </a:bodyPr>
          <a:lstStyle/>
          <a:p>
            <a:pPr indent="-368300" lvl="0" marL="457200" marR="0" rtl="0" algn="just">
              <a:lnSpc>
                <a:spcPct val="100000"/>
              </a:lnSpc>
              <a:spcBef>
                <a:spcPts val="0"/>
              </a:spcBef>
              <a:spcAft>
                <a:spcPts val="0"/>
              </a:spcAft>
              <a:buClr>
                <a:schemeClr val="dk1"/>
              </a:buClr>
              <a:buSzPts val="2200"/>
              <a:buFont typeface="Times New Roman"/>
              <a:buChar char="●"/>
            </a:pPr>
            <a:r>
              <a:rPr b="0" i="0" lang="en" sz="2200" u="none" cap="none" strike="noStrike">
                <a:solidFill>
                  <a:schemeClr val="dk1"/>
                </a:solidFill>
                <a:latin typeface="Times New Roman"/>
                <a:ea typeface="Times New Roman"/>
                <a:cs typeface="Times New Roman"/>
                <a:sym typeface="Times New Roman"/>
              </a:rPr>
              <a:t>Personal appearance is the most common reason of cyberbullying followed by racism, religion and sexual discrimination</a:t>
            </a:r>
            <a:endParaRPr b="0" i="0" sz="2200" u="none" cap="none" strike="noStrike">
              <a:solidFill>
                <a:schemeClr val="dk1"/>
              </a:solidFill>
              <a:latin typeface="Times New Roman"/>
              <a:ea typeface="Times New Roman"/>
              <a:cs typeface="Times New Roman"/>
              <a:sym typeface="Times New Roman"/>
            </a:endParaRPr>
          </a:p>
        </p:txBody>
      </p:sp>
      <p:sp>
        <p:nvSpPr>
          <p:cNvPr id="110" name="Google Shape;110;p5"/>
          <p:cNvSpPr txBox="1"/>
          <p:nvPr/>
        </p:nvSpPr>
        <p:spPr>
          <a:xfrm>
            <a:off x="1368050" y="3167563"/>
            <a:ext cx="5150100" cy="861900"/>
          </a:xfrm>
          <a:prstGeom prst="rect">
            <a:avLst/>
          </a:prstGeom>
          <a:noFill/>
          <a:ln>
            <a:noFill/>
          </a:ln>
        </p:spPr>
        <p:txBody>
          <a:bodyPr anchorCtr="0" anchor="t" bIns="91425" lIns="91425" spcFirstLastPara="1" rIns="91425" wrap="square" tIns="91425">
            <a:spAutoFit/>
          </a:bodyPr>
          <a:lstStyle/>
          <a:p>
            <a:pPr indent="-368300" lvl="0" marL="457200" marR="0" rtl="0" algn="just">
              <a:lnSpc>
                <a:spcPct val="100000"/>
              </a:lnSpc>
              <a:spcBef>
                <a:spcPts val="0"/>
              </a:spcBef>
              <a:spcAft>
                <a:spcPts val="0"/>
              </a:spcAft>
              <a:buClr>
                <a:schemeClr val="dk1"/>
              </a:buClr>
              <a:buSzPts val="2200"/>
              <a:buFont typeface="Times New Roman"/>
              <a:buChar char="●"/>
            </a:pPr>
            <a:r>
              <a:rPr b="0" i="0" lang="en" sz="2200" u="none" cap="none" strike="noStrike">
                <a:solidFill>
                  <a:schemeClr val="dk1"/>
                </a:solidFill>
                <a:latin typeface="Times New Roman"/>
                <a:ea typeface="Times New Roman"/>
                <a:cs typeface="Times New Roman"/>
                <a:sym typeface="Times New Roman"/>
              </a:rPr>
              <a:t>Victims of Cyberbully have depression, anxiety, suicidal tendencies</a:t>
            </a:r>
            <a:endParaRPr b="0" i="0" sz="2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pic>
        <p:nvPicPr>
          <p:cNvPr id="116" name="Google Shape;116;p6"/>
          <p:cNvPicPr preferRelativeResize="0"/>
          <p:nvPr/>
        </p:nvPicPr>
        <p:blipFill rotWithShape="1">
          <a:blip r:embed="rId3">
            <a:alphaModFix/>
          </a:blip>
          <a:srcRect b="0" l="0" r="0" t="0"/>
          <a:stretch/>
        </p:blipFill>
        <p:spPr>
          <a:xfrm>
            <a:off x="3802100" y="659112"/>
            <a:ext cx="8386901" cy="5199875"/>
          </a:xfrm>
          <a:prstGeom prst="rect">
            <a:avLst/>
          </a:prstGeom>
          <a:noFill/>
          <a:ln>
            <a:noFill/>
          </a:ln>
        </p:spPr>
      </p:pic>
      <p:sp>
        <p:nvSpPr>
          <p:cNvPr id="117" name="Google Shape;117;p6"/>
          <p:cNvSpPr/>
          <p:nvPr/>
        </p:nvSpPr>
        <p:spPr>
          <a:xfrm>
            <a:off x="3471200" y="-12"/>
            <a:ext cx="330900" cy="65181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6"/>
          <p:cNvSpPr txBox="1"/>
          <p:nvPr/>
        </p:nvSpPr>
        <p:spPr>
          <a:xfrm>
            <a:off x="221225" y="2782500"/>
            <a:ext cx="2942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Times New Roman"/>
                <a:ea typeface="Times New Roman"/>
                <a:cs typeface="Times New Roman"/>
                <a:sym typeface="Times New Roman"/>
              </a:rPr>
              <a:t>Introduction</a:t>
            </a:r>
            <a:endParaRPr b="1" i="0" sz="36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Times New Roman"/>
                <a:ea typeface="Times New Roman"/>
                <a:cs typeface="Times New Roman"/>
                <a:sym typeface="Times New Roman"/>
              </a:rPr>
              <a:t>(Statistics)</a:t>
            </a:r>
            <a:endParaRPr b="1" i="0" sz="3600" u="none" cap="none" strike="noStrike">
              <a:solidFill>
                <a:srgbClr val="000000"/>
              </a:solidFill>
              <a:latin typeface="Times New Roman"/>
              <a:ea typeface="Times New Roman"/>
              <a:cs typeface="Times New Roman"/>
              <a:sym typeface="Times New Roman"/>
            </a:endParaRPr>
          </a:p>
        </p:txBody>
      </p:sp>
      <p:sp>
        <p:nvSpPr>
          <p:cNvPr id="119" name="Google Shape;119;p6"/>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0</a:t>
            </a:r>
            <a:r>
              <a:rPr lang="en">
                <a:solidFill>
                  <a:schemeClr val="lt1"/>
                </a:solidFill>
              </a:rPr>
              <a:t>5</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7"/>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125" name="Google Shape;125;p7"/>
          <p:cNvSpPr txBox="1"/>
          <p:nvPr/>
        </p:nvSpPr>
        <p:spPr>
          <a:xfrm>
            <a:off x="894225" y="715300"/>
            <a:ext cx="515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Times New Roman"/>
                <a:ea typeface="Times New Roman"/>
                <a:cs typeface="Times New Roman"/>
                <a:sym typeface="Times New Roman"/>
              </a:rPr>
              <a:t>Introduction</a:t>
            </a:r>
            <a:endParaRPr b="1" i="0" sz="3600" u="none" cap="none" strike="noStrike">
              <a:solidFill>
                <a:srgbClr val="000000"/>
              </a:solidFill>
              <a:latin typeface="Times New Roman"/>
              <a:ea typeface="Times New Roman"/>
              <a:cs typeface="Times New Roman"/>
              <a:sym typeface="Times New Roman"/>
            </a:endParaRPr>
          </a:p>
        </p:txBody>
      </p:sp>
      <p:sp>
        <p:nvSpPr>
          <p:cNvPr id="126" name="Google Shape;126;p7"/>
          <p:cNvSpPr txBox="1"/>
          <p:nvPr/>
        </p:nvSpPr>
        <p:spPr>
          <a:xfrm>
            <a:off x="6312600" y="3907350"/>
            <a:ext cx="4721100" cy="1200600"/>
          </a:xfrm>
          <a:prstGeom prst="rect">
            <a:avLst/>
          </a:prstGeom>
          <a:noFill/>
          <a:ln>
            <a:noFill/>
          </a:ln>
        </p:spPr>
        <p:txBody>
          <a:bodyPr anchorCtr="0" anchor="t" bIns="91425" lIns="91425" spcFirstLastPara="1" rIns="91425" wrap="square" tIns="91425">
            <a:spAutoFit/>
          </a:bodyPr>
          <a:lstStyle/>
          <a:p>
            <a:pPr indent="-368300" lvl="0" marL="457200" marR="0" rtl="0" algn="just">
              <a:lnSpc>
                <a:spcPct val="100000"/>
              </a:lnSpc>
              <a:spcBef>
                <a:spcPts val="0"/>
              </a:spcBef>
              <a:spcAft>
                <a:spcPts val="0"/>
              </a:spcAft>
              <a:buClr>
                <a:srgbClr val="000000"/>
              </a:buClr>
              <a:buSzPts val="2200"/>
              <a:buFont typeface="Times New Roman"/>
              <a:buChar char="●"/>
            </a:pPr>
            <a:r>
              <a:rPr b="0" i="0" lang="en" sz="2200" u="none" cap="none" strike="noStrike">
                <a:solidFill>
                  <a:srgbClr val="000000"/>
                </a:solidFill>
                <a:latin typeface="Times New Roman"/>
                <a:ea typeface="Times New Roman"/>
                <a:cs typeface="Times New Roman"/>
                <a:sym typeface="Times New Roman"/>
              </a:rPr>
              <a:t>Social media is only concerned about accessibility, not the consequences of cyberbullying.</a:t>
            </a:r>
            <a:endParaRPr b="0" i="0" sz="2200" u="none" cap="none" strike="noStrike">
              <a:solidFill>
                <a:srgbClr val="000000"/>
              </a:solidFill>
              <a:latin typeface="Times New Roman"/>
              <a:ea typeface="Times New Roman"/>
              <a:cs typeface="Times New Roman"/>
              <a:sym typeface="Times New Roman"/>
            </a:endParaRPr>
          </a:p>
        </p:txBody>
      </p:sp>
      <p:sp>
        <p:nvSpPr>
          <p:cNvPr id="127" name="Google Shape;127;p7"/>
          <p:cNvSpPr txBox="1"/>
          <p:nvPr/>
        </p:nvSpPr>
        <p:spPr>
          <a:xfrm>
            <a:off x="581225" y="3907350"/>
            <a:ext cx="4794600" cy="1200600"/>
          </a:xfrm>
          <a:prstGeom prst="rect">
            <a:avLst/>
          </a:prstGeom>
          <a:noFill/>
          <a:ln>
            <a:noFill/>
          </a:ln>
        </p:spPr>
        <p:txBody>
          <a:bodyPr anchorCtr="0" anchor="t" bIns="91425" lIns="91425" spcFirstLastPara="1" rIns="91425" wrap="square" tIns="91425">
            <a:spAutoFit/>
          </a:bodyPr>
          <a:lstStyle/>
          <a:p>
            <a:pPr indent="-368300" lvl="0" marL="457200" marR="0" rtl="0" algn="just">
              <a:lnSpc>
                <a:spcPct val="100000"/>
              </a:lnSpc>
              <a:spcBef>
                <a:spcPts val="0"/>
              </a:spcBef>
              <a:spcAft>
                <a:spcPts val="0"/>
              </a:spcAft>
              <a:buClr>
                <a:srgbClr val="000000"/>
              </a:buClr>
              <a:buSzPts val="2200"/>
              <a:buFont typeface="Times New Roman"/>
              <a:buChar char="●"/>
            </a:pPr>
            <a:r>
              <a:rPr b="0" i="0" lang="en" sz="2200" u="none" cap="none" strike="noStrike">
                <a:solidFill>
                  <a:srgbClr val="000000"/>
                </a:solidFill>
                <a:latin typeface="Times New Roman"/>
                <a:ea typeface="Times New Roman"/>
                <a:cs typeface="Times New Roman"/>
                <a:sym typeface="Times New Roman"/>
              </a:rPr>
              <a:t>37% experienced negativity online and 54% reported being worried about online bullying.</a:t>
            </a:r>
            <a:endParaRPr b="0" i="0" sz="2200" u="none" cap="none" strike="noStrike">
              <a:solidFill>
                <a:srgbClr val="000000"/>
              </a:solidFill>
              <a:latin typeface="Times New Roman"/>
              <a:ea typeface="Times New Roman"/>
              <a:cs typeface="Times New Roman"/>
              <a:sym typeface="Times New Roman"/>
            </a:endParaRPr>
          </a:p>
        </p:txBody>
      </p:sp>
      <p:pic>
        <p:nvPicPr>
          <p:cNvPr id="128" name="Google Shape;128;p7"/>
          <p:cNvPicPr preferRelativeResize="0"/>
          <p:nvPr/>
        </p:nvPicPr>
        <p:blipFill rotWithShape="1">
          <a:blip r:embed="rId3">
            <a:alphaModFix/>
          </a:blip>
          <a:srcRect b="0" l="39" r="38" t="0"/>
          <a:stretch/>
        </p:blipFill>
        <p:spPr>
          <a:xfrm>
            <a:off x="7178100" y="1937650"/>
            <a:ext cx="2990109" cy="1805749"/>
          </a:xfrm>
          <a:prstGeom prst="rect">
            <a:avLst/>
          </a:prstGeom>
          <a:noFill/>
          <a:ln>
            <a:noFill/>
          </a:ln>
        </p:spPr>
      </p:pic>
      <p:pic>
        <p:nvPicPr>
          <p:cNvPr id="129" name="Google Shape;129;p7"/>
          <p:cNvPicPr preferRelativeResize="0"/>
          <p:nvPr/>
        </p:nvPicPr>
        <p:blipFill rotWithShape="1">
          <a:blip r:embed="rId4">
            <a:alphaModFix/>
          </a:blip>
          <a:srcRect b="0" l="0" r="0" t="0"/>
          <a:stretch/>
        </p:blipFill>
        <p:spPr>
          <a:xfrm>
            <a:off x="1904350" y="1606600"/>
            <a:ext cx="2148350" cy="2148350"/>
          </a:xfrm>
          <a:prstGeom prst="rect">
            <a:avLst/>
          </a:prstGeom>
          <a:noFill/>
          <a:ln>
            <a:noFill/>
          </a:ln>
        </p:spPr>
      </p:pic>
      <p:sp>
        <p:nvSpPr>
          <p:cNvPr id="130" name="Google Shape;130;p7"/>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131" name="Google Shape;131;p7"/>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0</a:t>
            </a:r>
            <a:r>
              <a:rPr lang="en">
                <a:solidFill>
                  <a:schemeClr val="lt1"/>
                </a:solidFill>
              </a:rPr>
              <a:t>6</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8"/>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pic>
        <p:nvPicPr>
          <p:cNvPr id="137" name="Google Shape;137;p8"/>
          <p:cNvPicPr preferRelativeResize="0"/>
          <p:nvPr/>
        </p:nvPicPr>
        <p:blipFill rotWithShape="1">
          <a:blip r:embed="rId3">
            <a:alphaModFix/>
          </a:blip>
          <a:srcRect b="0" l="0" r="0" t="0"/>
          <a:stretch/>
        </p:blipFill>
        <p:spPr>
          <a:xfrm>
            <a:off x="3567100" y="756212"/>
            <a:ext cx="8621900" cy="5345575"/>
          </a:xfrm>
          <a:prstGeom prst="rect">
            <a:avLst/>
          </a:prstGeom>
          <a:noFill/>
          <a:ln>
            <a:noFill/>
          </a:ln>
        </p:spPr>
      </p:pic>
      <p:sp>
        <p:nvSpPr>
          <p:cNvPr id="138" name="Google Shape;138;p8"/>
          <p:cNvSpPr/>
          <p:nvPr/>
        </p:nvSpPr>
        <p:spPr>
          <a:xfrm>
            <a:off x="3471200" y="-12"/>
            <a:ext cx="330900" cy="65181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8"/>
          <p:cNvSpPr txBox="1"/>
          <p:nvPr/>
        </p:nvSpPr>
        <p:spPr>
          <a:xfrm>
            <a:off x="249475" y="2782488"/>
            <a:ext cx="2942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Times New Roman"/>
                <a:ea typeface="Times New Roman"/>
                <a:cs typeface="Times New Roman"/>
                <a:sym typeface="Times New Roman"/>
              </a:rPr>
              <a:t>Introduction</a:t>
            </a:r>
            <a:endParaRPr b="1" i="0" sz="36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Times New Roman"/>
                <a:ea typeface="Times New Roman"/>
                <a:cs typeface="Times New Roman"/>
                <a:sym typeface="Times New Roman"/>
              </a:rPr>
              <a:t>(Statistics)</a:t>
            </a:r>
            <a:endParaRPr b="1" i="0" sz="3600" u="none" cap="none" strike="noStrike">
              <a:solidFill>
                <a:srgbClr val="000000"/>
              </a:solidFill>
              <a:latin typeface="Times New Roman"/>
              <a:ea typeface="Times New Roman"/>
              <a:cs typeface="Times New Roman"/>
              <a:sym typeface="Times New Roman"/>
            </a:endParaRPr>
          </a:p>
        </p:txBody>
      </p:sp>
      <p:sp>
        <p:nvSpPr>
          <p:cNvPr id="140" name="Google Shape;140;p8"/>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141" name="Google Shape;141;p8"/>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0</a:t>
            </a:r>
            <a:r>
              <a:rPr lang="en">
                <a:solidFill>
                  <a:schemeClr val="lt1"/>
                </a:solidFill>
              </a:rPr>
              <a:t>7</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9"/>
          <p:cNvSpPr/>
          <p:nvPr/>
        </p:nvSpPr>
        <p:spPr>
          <a:xfrm>
            <a:off x="0" y="6527175"/>
            <a:ext cx="12189000" cy="3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IC4ME2                                                                             Detection and Prevention of Cyberbullying</a:t>
            </a:r>
            <a:endParaRPr b="0" i="0" sz="1400" u="none" cap="none" strike="noStrike">
              <a:solidFill>
                <a:srgbClr val="000000"/>
              </a:solidFill>
              <a:latin typeface="Arial"/>
              <a:ea typeface="Arial"/>
              <a:cs typeface="Arial"/>
              <a:sym typeface="Arial"/>
            </a:endParaRPr>
          </a:p>
        </p:txBody>
      </p:sp>
      <p:sp>
        <p:nvSpPr>
          <p:cNvPr id="147" name="Google Shape;147;p9"/>
          <p:cNvSpPr txBox="1"/>
          <p:nvPr/>
        </p:nvSpPr>
        <p:spPr>
          <a:xfrm>
            <a:off x="3097862" y="922375"/>
            <a:ext cx="5993100" cy="678000"/>
          </a:xfrm>
          <a:prstGeom prst="rect">
            <a:avLst/>
          </a:prstGeom>
          <a:noFill/>
          <a:ln>
            <a:noFill/>
          </a:ln>
        </p:spPr>
        <p:txBody>
          <a:bodyPr anchorCtr="0" anchor="t" bIns="91425" lIns="91425" spcFirstLastPara="1" rIns="91425" wrap="square" tIns="91425">
            <a:spAutoFit/>
          </a:bodyPr>
          <a:lstStyle/>
          <a:p>
            <a:pPr indent="0" lvl="0" marL="0" marR="0" rtl="0" algn="ctr">
              <a:lnSpc>
                <a:spcPct val="89000"/>
              </a:lnSpc>
              <a:spcBef>
                <a:spcPts val="0"/>
              </a:spcBef>
              <a:spcAft>
                <a:spcPts val="0"/>
              </a:spcAft>
              <a:buClr>
                <a:srgbClr val="000000"/>
              </a:buClr>
              <a:buSzPts val="3600"/>
              <a:buFont typeface="Arial"/>
              <a:buNone/>
            </a:pPr>
            <a:r>
              <a:rPr b="1" i="0" lang="en" sz="3600" u="none" cap="none" strike="noStrike">
                <a:solidFill>
                  <a:schemeClr val="dk1"/>
                </a:solidFill>
                <a:latin typeface="Times New Roman"/>
                <a:ea typeface="Times New Roman"/>
                <a:cs typeface="Times New Roman"/>
                <a:sym typeface="Times New Roman"/>
              </a:rPr>
              <a:t>What is Cyberbully???</a:t>
            </a:r>
            <a:endParaRPr b="1" i="0" sz="3600" u="none" cap="none" strike="noStrike">
              <a:solidFill>
                <a:schemeClr val="dk1"/>
              </a:solidFill>
              <a:latin typeface="Times New Roman"/>
              <a:ea typeface="Times New Roman"/>
              <a:cs typeface="Times New Roman"/>
              <a:sym typeface="Times New Roman"/>
            </a:endParaRPr>
          </a:p>
        </p:txBody>
      </p:sp>
      <p:pic>
        <p:nvPicPr>
          <p:cNvPr id="148" name="Google Shape;148;p9"/>
          <p:cNvPicPr preferRelativeResize="0"/>
          <p:nvPr/>
        </p:nvPicPr>
        <p:blipFill rotWithShape="1">
          <a:blip r:embed="rId3">
            <a:alphaModFix/>
          </a:blip>
          <a:srcRect b="0" l="0" r="0" t="0"/>
          <a:stretch/>
        </p:blipFill>
        <p:spPr>
          <a:xfrm>
            <a:off x="3179763" y="1991900"/>
            <a:ext cx="5829300" cy="3886200"/>
          </a:xfrm>
          <a:prstGeom prst="rect">
            <a:avLst/>
          </a:prstGeom>
          <a:noFill/>
          <a:ln>
            <a:noFill/>
          </a:ln>
        </p:spPr>
      </p:pic>
      <p:sp>
        <p:nvSpPr>
          <p:cNvPr id="149" name="Google Shape;149;p9"/>
          <p:cNvSpPr/>
          <p:nvPr/>
        </p:nvSpPr>
        <p:spPr>
          <a:xfrm>
            <a:off x="-25" y="6518075"/>
            <a:ext cx="12189000" cy="330900"/>
          </a:xfrm>
          <a:prstGeom prst="rect">
            <a:avLst/>
          </a:prstGeom>
          <a:solidFill>
            <a:srgbClr val="0069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A16</a:t>
            </a:r>
            <a:r>
              <a:rPr b="0" i="0" lang="en" sz="1400" u="none" cap="none" strike="noStrike">
                <a:solidFill>
                  <a:schemeClr val="lt1"/>
                </a:solidFill>
                <a:latin typeface="Arial"/>
                <a:ea typeface="Arial"/>
                <a:cs typeface="Arial"/>
                <a:sym typeface="Arial"/>
              </a:rPr>
              <a:t>                                                                                Detection and Prevention of Cyberbullying</a:t>
            </a:r>
            <a:endParaRPr b="0" i="0" sz="1400" u="none" cap="none" strike="noStrike">
              <a:solidFill>
                <a:schemeClr val="lt1"/>
              </a:solidFill>
              <a:latin typeface="Arial"/>
              <a:ea typeface="Arial"/>
              <a:cs typeface="Arial"/>
              <a:sym typeface="Arial"/>
            </a:endParaRPr>
          </a:p>
        </p:txBody>
      </p:sp>
      <p:sp>
        <p:nvSpPr>
          <p:cNvPr id="150" name="Google Shape;150;p9"/>
          <p:cNvSpPr txBox="1"/>
          <p:nvPr/>
        </p:nvSpPr>
        <p:spPr>
          <a:xfrm>
            <a:off x="11640250" y="6492525"/>
            <a:ext cx="5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08</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E5FCED"/>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